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4" r:id="rId2"/>
    <p:sldMasterId id="2147483696" r:id="rId3"/>
    <p:sldMasterId id="2147483698" r:id="rId4"/>
    <p:sldMasterId id="2147483710" r:id="rId5"/>
  </p:sldMasterIdLst>
  <p:notesMasterIdLst>
    <p:notesMasterId r:id="rId102"/>
  </p:notesMasterIdLst>
  <p:sldIdLst>
    <p:sldId id="256" r:id="rId6"/>
    <p:sldId id="486" r:id="rId7"/>
    <p:sldId id="1243" r:id="rId8"/>
    <p:sldId id="1244" r:id="rId9"/>
    <p:sldId id="1223" r:id="rId10"/>
    <p:sldId id="1224" r:id="rId11"/>
    <p:sldId id="1228" r:id="rId12"/>
    <p:sldId id="733" r:id="rId13"/>
    <p:sldId id="567" r:id="rId14"/>
    <p:sldId id="739" r:id="rId15"/>
    <p:sldId id="740" r:id="rId16"/>
    <p:sldId id="741" r:id="rId17"/>
    <p:sldId id="743" r:id="rId18"/>
    <p:sldId id="1154" r:id="rId19"/>
    <p:sldId id="1155" r:id="rId20"/>
    <p:sldId id="1156" r:id="rId21"/>
    <p:sldId id="1157" r:id="rId22"/>
    <p:sldId id="1158" r:id="rId23"/>
    <p:sldId id="984" r:id="rId24"/>
    <p:sldId id="834" r:id="rId25"/>
    <p:sldId id="1144" r:id="rId26"/>
    <p:sldId id="1138" r:id="rId27"/>
    <p:sldId id="1139" r:id="rId28"/>
    <p:sldId id="1140" r:id="rId29"/>
    <p:sldId id="1141" r:id="rId30"/>
    <p:sldId id="1142" r:id="rId31"/>
    <p:sldId id="1143" r:id="rId32"/>
    <p:sldId id="1041" r:id="rId33"/>
    <p:sldId id="1042" r:id="rId34"/>
    <p:sldId id="924" r:id="rId35"/>
    <p:sldId id="1102" r:id="rId36"/>
    <p:sldId id="1043" r:id="rId37"/>
    <p:sldId id="1044" r:id="rId38"/>
    <p:sldId id="1246" r:id="rId39"/>
    <p:sldId id="1247" r:id="rId40"/>
    <p:sldId id="1248" r:id="rId41"/>
    <p:sldId id="1047" r:id="rId42"/>
    <p:sldId id="1116" r:id="rId43"/>
    <p:sldId id="1164" r:id="rId44"/>
    <p:sldId id="1050" r:id="rId45"/>
    <p:sldId id="1051" r:id="rId46"/>
    <p:sldId id="1152" r:id="rId47"/>
    <p:sldId id="1249" r:id="rId48"/>
    <p:sldId id="1055" r:id="rId49"/>
    <p:sldId id="1118" r:id="rId50"/>
    <p:sldId id="1119" r:id="rId51"/>
    <p:sldId id="1058" r:id="rId52"/>
    <p:sldId id="961" r:id="rId53"/>
    <p:sldId id="1254" r:id="rId54"/>
    <p:sldId id="1230" r:id="rId55"/>
    <p:sldId id="1231" r:id="rId56"/>
    <p:sldId id="1169" r:id="rId57"/>
    <p:sldId id="1170" r:id="rId58"/>
    <p:sldId id="1232" r:id="rId59"/>
    <p:sldId id="1136" r:id="rId60"/>
    <p:sldId id="1094" r:id="rId61"/>
    <p:sldId id="1233" r:id="rId62"/>
    <p:sldId id="1234" r:id="rId63"/>
    <p:sldId id="1099" r:id="rId64"/>
    <p:sldId id="1100" r:id="rId65"/>
    <p:sldId id="1235" r:id="rId66"/>
    <p:sldId id="1180" r:id="rId67"/>
    <p:sldId id="1101" r:id="rId68"/>
    <p:sldId id="943" r:id="rId69"/>
    <p:sldId id="944" r:id="rId70"/>
    <p:sldId id="945" r:id="rId71"/>
    <p:sldId id="1250" r:id="rId72"/>
    <p:sldId id="1251" r:id="rId73"/>
    <p:sldId id="1252" r:id="rId74"/>
    <p:sldId id="947" r:id="rId75"/>
    <p:sldId id="948" r:id="rId76"/>
    <p:sldId id="949" r:id="rId77"/>
    <p:sldId id="950" r:id="rId78"/>
    <p:sldId id="951" r:id="rId79"/>
    <p:sldId id="952" r:id="rId80"/>
    <p:sldId id="953" r:id="rId81"/>
    <p:sldId id="954" r:id="rId82"/>
    <p:sldId id="1114" r:id="rId83"/>
    <p:sldId id="1236" r:id="rId84"/>
    <p:sldId id="1237" r:id="rId85"/>
    <p:sldId id="1238" r:id="rId86"/>
    <p:sldId id="1239" r:id="rId87"/>
    <p:sldId id="1255" r:id="rId88"/>
    <p:sldId id="1241" r:id="rId89"/>
    <p:sldId id="1242" r:id="rId90"/>
    <p:sldId id="1131" r:id="rId91"/>
    <p:sldId id="1213" r:id="rId92"/>
    <p:sldId id="1204" r:id="rId93"/>
    <p:sldId id="1205" r:id="rId94"/>
    <p:sldId id="1206" r:id="rId95"/>
    <p:sldId id="1207" r:id="rId96"/>
    <p:sldId id="1208" r:id="rId97"/>
    <p:sldId id="1214" r:id="rId98"/>
    <p:sldId id="1258" r:id="rId99"/>
    <p:sldId id="1256" r:id="rId100"/>
    <p:sldId id="1257" r:id="rId10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A863A"/>
    <a:srgbClr val="FFCC00"/>
    <a:srgbClr val="EAEAEA"/>
    <a:srgbClr val="000000"/>
    <a:srgbClr val="00B050"/>
    <a:srgbClr val="996600"/>
    <a:srgbClr val="993300"/>
    <a:srgbClr val="0099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5" autoAdjust="0"/>
    <p:restoredTop sz="94018" autoAdjust="0"/>
  </p:normalViewPr>
  <p:slideViewPr>
    <p:cSldViewPr snapToGrid="0" showGuides="1">
      <p:cViewPr varScale="1">
        <p:scale>
          <a:sx n="65" d="100"/>
          <a:sy n="65" d="100"/>
        </p:scale>
        <p:origin x="1260" y="64"/>
      </p:cViewPr>
      <p:guideLst>
        <p:guide orient="horz" pos="2160"/>
        <p:guide pos="2880"/>
      </p:guideLst>
    </p:cSldViewPr>
  </p:slideViewPr>
  <p:notesTextViewPr>
    <p:cViewPr>
      <p:scale>
        <a:sx n="3" d="2"/>
        <a:sy n="3" d="2"/>
      </p:scale>
      <p:origin x="0" y="0"/>
    </p:cViewPr>
  </p:notesTextViewPr>
  <p:sorterViewPr>
    <p:cViewPr>
      <p:scale>
        <a:sx n="120" d="100"/>
        <a:sy n="120" d="100"/>
      </p:scale>
      <p:origin x="0" y="-11070"/>
    </p:cViewPr>
  </p:sorterViewPr>
  <p:notesViewPr>
    <p:cSldViewPr snapToGrid="0">
      <p:cViewPr varScale="1">
        <p:scale>
          <a:sx n="53" d="100"/>
          <a:sy n="53" d="100"/>
        </p:scale>
        <p:origin x="2580"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Tree>
    <p:extLst>
      <p:ext uri="{BB962C8B-B14F-4D97-AF65-F5344CB8AC3E}">
        <p14:creationId xmlns:p14="http://schemas.microsoft.com/office/powerpoint/2010/main" val="256497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extLst>
      <p:ext uri="{BB962C8B-B14F-4D97-AF65-F5344CB8AC3E}">
        <p14:creationId xmlns:p14="http://schemas.microsoft.com/office/powerpoint/2010/main" val="313488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16</a:t>
            </a:fld>
            <a:endParaRPr lang="en-US"/>
          </a:p>
        </p:txBody>
      </p:sp>
    </p:spTree>
    <p:extLst>
      <p:ext uri="{BB962C8B-B14F-4D97-AF65-F5344CB8AC3E}">
        <p14:creationId xmlns:p14="http://schemas.microsoft.com/office/powerpoint/2010/main" val="154021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17</a:t>
            </a:fld>
            <a:endParaRPr lang="en-US"/>
          </a:p>
        </p:txBody>
      </p:sp>
    </p:spTree>
    <p:extLst>
      <p:ext uri="{BB962C8B-B14F-4D97-AF65-F5344CB8AC3E}">
        <p14:creationId xmlns:p14="http://schemas.microsoft.com/office/powerpoint/2010/main" val="193720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extLst>
      <p:ext uri="{BB962C8B-B14F-4D97-AF65-F5344CB8AC3E}">
        <p14:creationId xmlns:p14="http://schemas.microsoft.com/office/powerpoint/2010/main" val="148330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19</a:t>
            </a:fld>
            <a:endParaRPr lang="en-US"/>
          </a:p>
        </p:txBody>
      </p:sp>
    </p:spTree>
    <p:extLst>
      <p:ext uri="{BB962C8B-B14F-4D97-AF65-F5344CB8AC3E}">
        <p14:creationId xmlns:p14="http://schemas.microsoft.com/office/powerpoint/2010/main" val="253206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extLst>
      <p:ext uri="{BB962C8B-B14F-4D97-AF65-F5344CB8AC3E}">
        <p14:creationId xmlns:p14="http://schemas.microsoft.com/office/powerpoint/2010/main" val="4071592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21</a:t>
            </a:fld>
            <a:endParaRPr lang="en-US"/>
          </a:p>
        </p:txBody>
      </p:sp>
    </p:spTree>
    <p:extLst>
      <p:ext uri="{BB962C8B-B14F-4D97-AF65-F5344CB8AC3E}">
        <p14:creationId xmlns:p14="http://schemas.microsoft.com/office/powerpoint/2010/main" val="96057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22</a:t>
            </a:fld>
            <a:endParaRPr lang="en-US"/>
          </a:p>
        </p:txBody>
      </p:sp>
    </p:spTree>
    <p:extLst>
      <p:ext uri="{BB962C8B-B14F-4D97-AF65-F5344CB8AC3E}">
        <p14:creationId xmlns:p14="http://schemas.microsoft.com/office/powerpoint/2010/main" val="2633901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More G17</a:t>
            </a:r>
            <a:r>
              <a:rPr lang="en-US" baseline="0" dirty="0"/>
              <a:t> </a:t>
            </a:r>
            <a:r>
              <a:rPr lang="en-US" dirty="0"/>
              <a:t>AOD &lt; -0.05 retrievals over land</a:t>
            </a:r>
            <a:r>
              <a:rPr lang="en-US" baseline="0" dirty="0"/>
              <a:t> (</a:t>
            </a:r>
            <a:r>
              <a:rPr lang="en-US" dirty="0"/>
              <a:t>likely due to using G16, not G17, land surface relationship). These are degraded</a:t>
            </a:r>
            <a:r>
              <a:rPr lang="en-US" baseline="0" dirty="0"/>
              <a:t> as low quality and thus do not appear in this plot.</a:t>
            </a:r>
            <a:endParaRPr lang="en-US" dirty="0"/>
          </a:p>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23</a:t>
            </a:fld>
            <a:endParaRPr lang="en-US"/>
          </a:p>
        </p:txBody>
      </p:sp>
    </p:spTree>
    <p:extLst>
      <p:ext uri="{BB962C8B-B14F-4D97-AF65-F5344CB8AC3E}">
        <p14:creationId xmlns:p14="http://schemas.microsoft.com/office/powerpoint/2010/main" val="414331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123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24</a:t>
            </a:fld>
            <a:endParaRPr lang="en-US"/>
          </a:p>
        </p:txBody>
      </p:sp>
    </p:spTree>
    <p:extLst>
      <p:ext uri="{BB962C8B-B14F-4D97-AF65-F5344CB8AC3E}">
        <p14:creationId xmlns:p14="http://schemas.microsoft.com/office/powerpoint/2010/main" val="94346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25</a:t>
            </a:fld>
            <a:endParaRPr lang="en-US"/>
          </a:p>
        </p:txBody>
      </p:sp>
    </p:spTree>
    <p:extLst>
      <p:ext uri="{BB962C8B-B14F-4D97-AF65-F5344CB8AC3E}">
        <p14:creationId xmlns:p14="http://schemas.microsoft.com/office/powerpoint/2010/main" val="128032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Tree>
    <p:extLst>
      <p:ext uri="{BB962C8B-B14F-4D97-AF65-F5344CB8AC3E}">
        <p14:creationId xmlns:p14="http://schemas.microsoft.com/office/powerpoint/2010/main" val="2550207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spTree>
    <p:extLst>
      <p:ext uri="{BB962C8B-B14F-4D97-AF65-F5344CB8AC3E}">
        <p14:creationId xmlns:p14="http://schemas.microsoft.com/office/powerpoint/2010/main" val="3382413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period: LWIR</a:t>
            </a:r>
            <a:r>
              <a:rPr lang="en-US" baseline="0" dirty="0"/>
              <a:t> FPM temp record starts on 1/1/2019</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055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Tree>
    <p:extLst>
      <p:ext uri="{BB962C8B-B14F-4D97-AF65-F5344CB8AC3E}">
        <p14:creationId xmlns:p14="http://schemas.microsoft.com/office/powerpoint/2010/main" val="2042402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Tree>
    <p:extLst>
      <p:ext uri="{BB962C8B-B14F-4D97-AF65-F5344CB8AC3E}">
        <p14:creationId xmlns:p14="http://schemas.microsoft.com/office/powerpoint/2010/main" val="1286577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32</a:t>
            </a:fld>
            <a:endParaRPr lang="en-US"/>
          </a:p>
        </p:txBody>
      </p:sp>
    </p:spTree>
    <p:extLst>
      <p:ext uri="{BB962C8B-B14F-4D97-AF65-F5344CB8AC3E}">
        <p14:creationId xmlns:p14="http://schemas.microsoft.com/office/powerpoint/2010/main" val="2516527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23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36</a:t>
            </a:fld>
            <a:endParaRPr lang="en-US"/>
          </a:p>
        </p:txBody>
      </p:sp>
    </p:spTree>
    <p:extLst>
      <p:ext uri="{BB962C8B-B14F-4D97-AF65-F5344CB8AC3E}">
        <p14:creationId xmlns:p14="http://schemas.microsoft.com/office/powerpoint/2010/main" val="195070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784106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37</a:t>
            </a:fld>
            <a:endParaRPr lang="en-US"/>
          </a:p>
        </p:txBody>
      </p:sp>
    </p:spTree>
    <p:extLst>
      <p:ext uri="{BB962C8B-B14F-4D97-AF65-F5344CB8AC3E}">
        <p14:creationId xmlns:p14="http://schemas.microsoft.com/office/powerpoint/2010/main" val="4270317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38</a:t>
            </a:fld>
            <a:endParaRPr lang="en-US"/>
          </a:p>
        </p:txBody>
      </p:sp>
    </p:spTree>
    <p:extLst>
      <p:ext uri="{BB962C8B-B14F-4D97-AF65-F5344CB8AC3E}">
        <p14:creationId xmlns:p14="http://schemas.microsoft.com/office/powerpoint/2010/main" val="991358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39</a:t>
            </a:fld>
            <a:endParaRPr lang="en-US"/>
          </a:p>
        </p:txBody>
      </p:sp>
    </p:spTree>
    <p:extLst>
      <p:ext uri="{BB962C8B-B14F-4D97-AF65-F5344CB8AC3E}">
        <p14:creationId xmlns:p14="http://schemas.microsoft.com/office/powerpoint/2010/main" val="3280683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40</a:t>
            </a:fld>
            <a:endParaRPr lang="en-US"/>
          </a:p>
        </p:txBody>
      </p:sp>
    </p:spTree>
    <p:extLst>
      <p:ext uri="{BB962C8B-B14F-4D97-AF65-F5344CB8AC3E}">
        <p14:creationId xmlns:p14="http://schemas.microsoft.com/office/powerpoint/2010/main" val="3712590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41</a:t>
            </a:fld>
            <a:endParaRPr lang="en-US"/>
          </a:p>
        </p:txBody>
      </p:sp>
    </p:spTree>
    <p:extLst>
      <p:ext uri="{BB962C8B-B14F-4D97-AF65-F5344CB8AC3E}">
        <p14:creationId xmlns:p14="http://schemas.microsoft.com/office/powerpoint/2010/main" val="3640879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43</a:t>
            </a:fld>
            <a:endParaRPr lang="en-US"/>
          </a:p>
        </p:txBody>
      </p:sp>
    </p:spTree>
    <p:extLst>
      <p:ext uri="{BB962C8B-B14F-4D97-AF65-F5344CB8AC3E}">
        <p14:creationId xmlns:p14="http://schemas.microsoft.com/office/powerpoint/2010/main" val="3628004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44</a:t>
            </a:fld>
            <a:endParaRPr lang="en-US"/>
          </a:p>
        </p:txBody>
      </p:sp>
    </p:spTree>
    <p:extLst>
      <p:ext uri="{BB962C8B-B14F-4D97-AF65-F5344CB8AC3E}">
        <p14:creationId xmlns:p14="http://schemas.microsoft.com/office/powerpoint/2010/main" val="583692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45</a:t>
            </a:fld>
            <a:endParaRPr lang="en-US"/>
          </a:p>
        </p:txBody>
      </p:sp>
    </p:spTree>
    <p:extLst>
      <p:ext uri="{BB962C8B-B14F-4D97-AF65-F5344CB8AC3E}">
        <p14:creationId xmlns:p14="http://schemas.microsoft.com/office/powerpoint/2010/main" val="2257131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46</a:t>
            </a:fld>
            <a:endParaRPr lang="en-US"/>
          </a:p>
        </p:txBody>
      </p:sp>
    </p:spTree>
    <p:extLst>
      <p:ext uri="{BB962C8B-B14F-4D97-AF65-F5344CB8AC3E}">
        <p14:creationId xmlns:p14="http://schemas.microsoft.com/office/powerpoint/2010/main" val="2492985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47</a:t>
            </a:fld>
            <a:endParaRPr lang="en-US"/>
          </a:p>
        </p:txBody>
      </p:sp>
    </p:spTree>
    <p:extLst>
      <p:ext uri="{BB962C8B-B14F-4D97-AF65-F5344CB8AC3E}">
        <p14:creationId xmlns:p14="http://schemas.microsoft.com/office/powerpoint/2010/main" val="121381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4124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48</a:t>
            </a:fld>
            <a:endParaRPr lang="en-US"/>
          </a:p>
        </p:txBody>
      </p:sp>
    </p:spTree>
    <p:extLst>
      <p:ext uri="{BB962C8B-B14F-4D97-AF65-F5344CB8AC3E}">
        <p14:creationId xmlns:p14="http://schemas.microsoft.com/office/powerpoint/2010/main" val="233897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49</a:t>
            </a:fld>
            <a:endParaRPr lang="en-US"/>
          </a:p>
        </p:txBody>
      </p:sp>
    </p:spTree>
    <p:extLst>
      <p:ext uri="{BB962C8B-B14F-4D97-AF65-F5344CB8AC3E}">
        <p14:creationId xmlns:p14="http://schemas.microsoft.com/office/powerpoint/2010/main" val="2788035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127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56</a:t>
            </a:fld>
            <a:endParaRPr lang="en-US"/>
          </a:p>
        </p:txBody>
      </p:sp>
    </p:spTree>
    <p:extLst>
      <p:ext uri="{BB962C8B-B14F-4D97-AF65-F5344CB8AC3E}">
        <p14:creationId xmlns:p14="http://schemas.microsoft.com/office/powerpoint/2010/main" val="3205277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0063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777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1380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8370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096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63</a:t>
            </a:fld>
            <a:endParaRPr lang="en-US"/>
          </a:p>
        </p:txBody>
      </p:sp>
    </p:spTree>
    <p:extLst>
      <p:ext uri="{BB962C8B-B14F-4D97-AF65-F5344CB8AC3E}">
        <p14:creationId xmlns:p14="http://schemas.microsoft.com/office/powerpoint/2010/main" val="266211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b="0"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76062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3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005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71</a:t>
            </a:fld>
            <a:endParaRPr lang="en-US" dirty="0">
              <a:solidFill>
                <a:prstClr val="black"/>
              </a:solidFill>
              <a:latin typeface="Calibri"/>
            </a:endParaRPr>
          </a:p>
        </p:txBody>
      </p:sp>
    </p:spTree>
    <p:extLst>
      <p:ext uri="{BB962C8B-B14F-4D97-AF65-F5344CB8AC3E}">
        <p14:creationId xmlns:p14="http://schemas.microsoft.com/office/powerpoint/2010/main" val="2160113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3850298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43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958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5752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6182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4182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GS vs. local baseline with “internal tests”</a:t>
            </a:r>
            <a:endParaRPr dirty="0"/>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83</a:t>
            </a:fld>
            <a:endParaRPr lang="en-US"/>
          </a:p>
        </p:txBody>
      </p:sp>
    </p:spTree>
    <p:extLst>
      <p:ext uri="{BB962C8B-B14F-4D97-AF65-F5344CB8AC3E}">
        <p14:creationId xmlns:p14="http://schemas.microsoft.com/office/powerpoint/2010/main" val="331260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041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GS vs. local baseline with “internal tests”</a:t>
            </a:r>
            <a:endParaRPr dirty="0"/>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84</a:t>
            </a:fld>
            <a:endParaRPr lang="en-US"/>
          </a:p>
        </p:txBody>
      </p:sp>
    </p:spTree>
    <p:extLst>
      <p:ext uri="{BB962C8B-B14F-4D97-AF65-F5344CB8AC3E}">
        <p14:creationId xmlns:p14="http://schemas.microsoft.com/office/powerpoint/2010/main" val="2777410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0316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87</a:t>
            </a:fld>
            <a:endParaRPr lang="en-US"/>
          </a:p>
        </p:txBody>
      </p:sp>
    </p:spTree>
    <p:extLst>
      <p:ext uri="{BB962C8B-B14F-4D97-AF65-F5344CB8AC3E}">
        <p14:creationId xmlns:p14="http://schemas.microsoft.com/office/powerpoint/2010/main" val="726027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9121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95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297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812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2100" rtl="0">
              <a:spcBef>
                <a:spcPts val="0"/>
              </a:spcBef>
              <a:buClr>
                <a:srgbClr val="000000"/>
              </a:buClr>
              <a:buSzPct val="100000"/>
              <a:buChar char="●"/>
            </a:pPr>
            <a:endParaRPr lang="en-US" sz="1000" dirty="0">
              <a:solidFill>
                <a:srgbClr val="000000"/>
              </a:solidFill>
              <a:latin typeface="Arial"/>
              <a:ea typeface="Arial"/>
              <a:cs typeface="Arial"/>
              <a:sym typeface="Arial"/>
            </a:endParaRPr>
          </a:p>
        </p:txBody>
      </p:sp>
      <p:sp>
        <p:nvSpPr>
          <p:cNvPr id="113" name="Shape 11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11</a:t>
            </a:fld>
            <a:endParaRPr lang="en-US"/>
          </a:p>
        </p:txBody>
      </p:sp>
    </p:spTree>
    <p:extLst>
      <p:ext uri="{BB962C8B-B14F-4D97-AF65-F5344CB8AC3E}">
        <p14:creationId xmlns:p14="http://schemas.microsoft.com/office/powerpoint/2010/main" val="84613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2" name="Shape 1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12</a:t>
            </a:fld>
            <a:endParaRPr lang="en-US"/>
          </a:p>
        </p:txBody>
      </p:sp>
    </p:spTree>
    <p:extLst>
      <p:ext uri="{BB962C8B-B14F-4D97-AF65-F5344CB8AC3E}">
        <p14:creationId xmlns:p14="http://schemas.microsoft.com/office/powerpoint/2010/main" val="411002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extLst>
      <p:ext uri="{BB962C8B-B14F-4D97-AF65-F5344CB8AC3E}">
        <p14:creationId xmlns:p14="http://schemas.microsoft.com/office/powerpoint/2010/main" val="1093157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2"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93399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mn-lt"/>
              </a:defRPr>
            </a:lvl1pPr>
          </a:lstStyle>
          <a:p>
            <a:fld id="{615ADB79-25D6-47C0-AB51-22A13A0BBB50}" type="slidenum">
              <a:rPr lang="en-US" altLang="en-US" smtClean="0">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333384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63384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3876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893763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all" baseline="0">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lang="en-US" dirty="0"/>
          </a:p>
        </p:txBody>
      </p:sp>
      <p:sp>
        <p:nvSpPr>
          <p:cNvPr id="30" name="Shape 3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dirty="0"/>
          </a:p>
        </p:txBody>
      </p:sp>
      <p:sp>
        <p:nvSpPr>
          <p:cNvPr id="31" name="Shape 3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56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562470" y="-46037"/>
            <a:ext cx="5956916"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3" y="1535114"/>
            <a:ext cx="4040099"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3"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4"/>
            <a:ext cx="4041900"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2"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3" y="273052"/>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2" y="1435102"/>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91" y="4800602"/>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91" y="5367338"/>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518082" y="-46037"/>
            <a:ext cx="5992427"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50" y="-386486"/>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80047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E026E-850D-4D4D-A3A3-3FE298C85F35}" type="slidenum">
              <a:rPr lang="en-US" smtClean="0"/>
              <a:t>‹#›</a:t>
            </a:fld>
            <a:endParaRPr lang="en-US"/>
          </a:p>
        </p:txBody>
      </p:sp>
    </p:spTree>
    <p:extLst>
      <p:ext uri="{BB962C8B-B14F-4D97-AF65-F5344CB8AC3E}">
        <p14:creationId xmlns:p14="http://schemas.microsoft.com/office/powerpoint/2010/main" val="214071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4465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580224" y="-46037"/>
            <a:ext cx="5974673"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4"/>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7" r:id="rId5"/>
    <p:sldLayoutId id="214748365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342900" marR="0" lvl="0" indent="22542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fld id="{9D60F4D7-1FAC-41F5-8B13-40B192A29539}" type="slidenum">
              <a:rPr lang="en-US" altLang="en-US" kern="1200" smtClean="0">
                <a:solidFill>
                  <a:prstClr val="white"/>
                </a:solidFill>
                <a:ea typeface="+mn-ea"/>
              </a:rPr>
              <a:pPr/>
              <a:t>‹#›</a:t>
            </a:fld>
            <a:endParaRPr lang="en-US" altLang="en-US" kern="1200" dirty="0">
              <a:solidFill>
                <a:prstClr val="white"/>
              </a:solidFill>
              <a:ea typeface="+mn-ea"/>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695" r:id="rId1"/>
    <p:sldLayoutId id="2147483861"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7928604"/>
      </p:ext>
    </p:extLst>
  </p:cSld>
  <p:clrMap bg1="lt1" tx1="dk1" bg2="lt2" tx2="dk2" accent1="accent1" accent2="accent2" accent3="accent3" accent4="accent4" accent5="accent5" accent6="accent6" hlink="hlink" folHlink="folHlink"/>
  <p:sldLayoutIdLst>
    <p:sldLayoutId id="2147483697" r:id="rId1"/>
    <p:sldLayoutId id="2147483860"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08840099"/>
      </p:ext>
    </p:extLst>
  </p:cSld>
  <p:clrMap bg1="lt1" tx1="dk1" bg2="lt2" tx2="dk2" accent1="accent1" accent2="accent2" accent3="accent3" accent4="accent4" accent5="accent5" accent6="accent6" hlink="hlink" folHlink="folHlink"/>
  <p:sldLayoutIdLst>
    <p:sldLayoutId id="2147483699" r:id="rId1"/>
    <p:sldLayoutId id="2147483816"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54278755"/>
      </p:ext>
    </p:extLst>
  </p:cSld>
  <p:clrMap bg1="lt1" tx1="dk1" bg2="lt2" tx2="dk2" accent1="accent1" accent2="accent2" accent3="accent3" accent4="accent4" accent5="accent5" accent6="accent6" hlink="hlink" folHlink="folHlink"/>
  <p:sldLayoutIdLst>
    <p:sldLayoutId id="2147483818" r:id="rId1"/>
    <p:sldLayoutId id="2147483859" r:id="rId2"/>
    <p:sldLayoutId id="2147483862" r:id="rId3"/>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 Id="rId5" Type="http://schemas.openxmlformats.org/officeDocument/2006/relationships/image" Target="../media/image101.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2" y="15851"/>
            <a:ext cx="9143983" cy="6858000"/>
          </a:xfrm>
          <a:prstGeom prst="rect">
            <a:avLst/>
          </a:prstGeom>
          <a:noFill/>
          <a:ln>
            <a:noFill/>
          </a:ln>
        </p:spPr>
      </p:pic>
      <p:sp>
        <p:nvSpPr>
          <p:cNvPr id="313" name="Shape 313"/>
          <p:cNvSpPr txBox="1"/>
          <p:nvPr/>
        </p:nvSpPr>
        <p:spPr>
          <a:xfrm>
            <a:off x="5878279" y="1634854"/>
            <a:ext cx="2706599" cy="228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dirty="0">
                <a:solidFill>
                  <a:schemeClr val="lt1"/>
                </a:solidFill>
                <a:latin typeface="Calibri"/>
                <a:ea typeface="Calibri"/>
                <a:cs typeface="Calibri"/>
                <a:sym typeface="Calibri"/>
              </a:rPr>
              <a:t>GOES-17 ABI L2+ Aerosol Optical Depth Provisional PS-PVR</a:t>
            </a:r>
          </a:p>
          <a:p>
            <a:pPr marL="0" marR="0" lvl="0" indent="0" algn="ctr" rtl="0">
              <a:lnSpc>
                <a:spcPct val="100000"/>
              </a:lnSpc>
              <a:spcBef>
                <a:spcPts val="0"/>
              </a:spcBef>
              <a:spcAft>
                <a:spcPts val="0"/>
              </a:spcAft>
              <a:buClr>
                <a:schemeClr val="lt1"/>
              </a:buClr>
              <a:buSzPct val="25000"/>
              <a:buFont typeface="Calibri"/>
              <a:buNone/>
            </a:pPr>
            <a:r>
              <a:rPr lang="en-US" sz="2000" dirty="0">
                <a:solidFill>
                  <a:schemeClr val="lt1"/>
                </a:solidFill>
                <a:latin typeface="Calibri"/>
                <a:ea typeface="Calibri"/>
                <a:cs typeface="Calibri"/>
                <a:sym typeface="Calibri"/>
              </a:rPr>
              <a:t>Status and Plan for Assessing Warm Periods</a:t>
            </a:r>
            <a:endParaRPr lang="en-US" sz="2000" b="0" i="0" u="none" strike="noStrike" cap="none" dirty="0">
              <a:solidFill>
                <a:schemeClr val="lt1"/>
              </a:solidFill>
              <a:latin typeface="Calibri"/>
              <a:ea typeface="Calibri"/>
              <a:cs typeface="Calibri"/>
              <a:sym typeface="Calibri"/>
            </a:endParaRPr>
          </a:p>
        </p:txBody>
      </p:sp>
      <p:sp>
        <p:nvSpPr>
          <p:cNvPr id="314" name="Shape 314"/>
          <p:cNvSpPr txBox="1"/>
          <p:nvPr/>
        </p:nvSpPr>
        <p:spPr>
          <a:xfrm>
            <a:off x="5828601" y="4109802"/>
            <a:ext cx="2805953"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a:solidFill>
                  <a:srgbClr val="FFFF00"/>
                </a:solidFill>
                <a:latin typeface="Calibri"/>
                <a:ea typeface="Calibri"/>
                <a:cs typeface="Calibri"/>
                <a:sym typeface="Calibri"/>
              </a:rPr>
              <a:t>June 27, 2019</a:t>
            </a:r>
          </a:p>
          <a:p>
            <a:pPr lvl="0" algn="ctr">
              <a:spcBef>
                <a:spcPts val="640"/>
              </a:spcBef>
              <a:buClr>
                <a:srgbClr val="888888"/>
              </a:buClr>
              <a:buSzPct val="25000"/>
            </a:pPr>
            <a:r>
              <a:rPr lang="en-US" sz="2000" dirty="0">
                <a:solidFill>
                  <a:srgbClr val="FFFF00"/>
                </a:solidFill>
                <a:latin typeface="Calibri"/>
                <a:ea typeface="Calibri"/>
                <a:cs typeface="Calibri"/>
                <a:sym typeface="Calibri"/>
              </a:rPr>
              <a:t>GOES-R AWG</a:t>
            </a:r>
          </a:p>
          <a:p>
            <a:pPr lvl="0" algn="ctr">
              <a:spcBef>
                <a:spcPts val="640"/>
              </a:spcBef>
              <a:buClr>
                <a:srgbClr val="888888"/>
              </a:buClr>
              <a:buSzPct val="25000"/>
            </a:pPr>
            <a:r>
              <a:rPr lang="en-US" sz="1800" dirty="0">
                <a:solidFill>
                  <a:schemeClr val="bg1"/>
                </a:solidFill>
                <a:latin typeface="Calibri"/>
                <a:ea typeface="Calibri"/>
                <a:cs typeface="Calibri"/>
                <a:sym typeface="Calibri"/>
              </a:rPr>
              <a:t>Istvan Laszlo</a:t>
            </a:r>
            <a:r>
              <a:rPr lang="en-US" sz="2000" baseline="30000" dirty="0">
                <a:solidFill>
                  <a:schemeClr val="bg1"/>
                </a:solidFill>
                <a:latin typeface="Calibri" panose="020F0502020204030204" pitchFamily="34" charset="0"/>
              </a:rPr>
              <a:t>1</a:t>
            </a:r>
            <a:r>
              <a:rPr lang="en-US" sz="1800" dirty="0">
                <a:solidFill>
                  <a:schemeClr val="bg1"/>
                </a:solidFill>
                <a:latin typeface="Calibri"/>
                <a:ea typeface="Calibri"/>
                <a:cs typeface="Calibri"/>
                <a:sym typeface="Calibri"/>
              </a:rPr>
              <a:t>, Mi Zhou</a:t>
            </a:r>
            <a:r>
              <a:rPr lang="en-US" sz="1800" baseline="30000" dirty="0">
                <a:solidFill>
                  <a:schemeClr val="bg1"/>
                </a:solidFill>
                <a:latin typeface="Calibri" panose="020F0502020204030204" pitchFamily="34" charset="0"/>
              </a:rPr>
              <a:t>2</a:t>
            </a:r>
            <a:r>
              <a:rPr lang="en-US" sz="1800" dirty="0">
                <a:solidFill>
                  <a:schemeClr val="bg1"/>
                </a:solidFill>
                <a:latin typeface="Calibri"/>
                <a:ea typeface="Calibri"/>
                <a:cs typeface="Calibri"/>
                <a:sym typeface="Calibri"/>
              </a:rPr>
              <a:t>, </a:t>
            </a:r>
            <a:r>
              <a:rPr lang="en-US" sz="1800" b="0" i="0" u="none" strike="noStrike" cap="none" dirty="0" err="1">
                <a:solidFill>
                  <a:schemeClr val="bg1"/>
                </a:solidFill>
                <a:latin typeface="Calibri"/>
                <a:ea typeface="Calibri"/>
                <a:cs typeface="Calibri"/>
                <a:sym typeface="Calibri"/>
              </a:rPr>
              <a:t>Hongqing</a:t>
            </a:r>
            <a:r>
              <a:rPr lang="en-US" sz="1800" b="0" i="0" u="none" strike="noStrike" cap="none" dirty="0">
                <a:solidFill>
                  <a:schemeClr val="bg1"/>
                </a:solidFill>
                <a:latin typeface="Calibri"/>
                <a:ea typeface="Calibri"/>
                <a:cs typeface="Calibri"/>
                <a:sym typeface="Calibri"/>
              </a:rPr>
              <a:t> Liu</a:t>
            </a:r>
            <a:r>
              <a:rPr lang="en-US" sz="1800" baseline="30000" dirty="0">
                <a:solidFill>
                  <a:schemeClr val="bg1"/>
                </a:solidFill>
                <a:latin typeface="Calibri" panose="020F0502020204030204" pitchFamily="34" charset="0"/>
              </a:rPr>
              <a:t>2</a:t>
            </a:r>
            <a:r>
              <a:rPr lang="en-US" sz="1800" dirty="0">
                <a:solidFill>
                  <a:schemeClr val="bg1"/>
                </a:solidFill>
                <a:latin typeface="Calibri" panose="020F0502020204030204" pitchFamily="34" charset="0"/>
              </a:rPr>
              <a:t> and the</a:t>
            </a:r>
          </a:p>
          <a:p>
            <a:pPr lvl="0" algn="ctr">
              <a:spcBef>
                <a:spcPts val="640"/>
              </a:spcBef>
              <a:buClr>
                <a:srgbClr val="888888"/>
              </a:buClr>
              <a:buSzPct val="25000"/>
            </a:pPr>
            <a:r>
              <a:rPr lang="en-US" sz="1800" b="0" i="0" u="none" strike="noStrike" cap="none" dirty="0">
                <a:solidFill>
                  <a:srgbClr val="FFFF00"/>
                </a:solidFill>
                <a:latin typeface="Calibri" panose="020F0502020204030204" pitchFamily="34" charset="0"/>
                <a:ea typeface="Calibri"/>
                <a:cs typeface="Calibri"/>
                <a:sym typeface="Calibri"/>
              </a:rPr>
              <a:t>PRO Team</a:t>
            </a:r>
            <a:endParaRPr lang="en-US" sz="1800" b="0" i="0" u="none" strike="noStrike" cap="none" dirty="0">
              <a:solidFill>
                <a:srgbClr val="FFFF00"/>
              </a:solidFill>
              <a:latin typeface="Calibri"/>
              <a:ea typeface="Calibri"/>
              <a:cs typeface="Calibri"/>
              <a:sym typeface="Calibri"/>
            </a:endParaRPr>
          </a:p>
          <a:p>
            <a:pPr marL="0" marR="0" lvl="0" indent="0" algn="ctr" rtl="0">
              <a:lnSpc>
                <a:spcPct val="100000"/>
              </a:lnSpc>
              <a:spcAft>
                <a:spcPts val="0"/>
              </a:spcAft>
              <a:buClr>
                <a:srgbClr val="888888"/>
              </a:buClr>
              <a:buSzPct val="25000"/>
              <a:buFont typeface="Arial"/>
              <a:buNone/>
            </a:pPr>
            <a:endParaRPr lang="en-US" sz="1200" b="0" i="0" u="none" strike="noStrike" cap="none" dirty="0">
              <a:solidFill>
                <a:schemeClr val="bg1"/>
              </a:solidFill>
              <a:latin typeface="Calibri"/>
              <a:ea typeface="Calibri"/>
              <a:cs typeface="Calibri"/>
              <a:sym typeface="Calibri"/>
            </a:endParaRPr>
          </a:p>
          <a:p>
            <a:pPr lvl="0" algn="ctr">
              <a:buClr>
                <a:srgbClr val="888888"/>
              </a:buClr>
              <a:buSzPct val="25000"/>
            </a:pPr>
            <a:r>
              <a:rPr lang="en-US" sz="1800" baseline="30000" dirty="0">
                <a:solidFill>
                  <a:schemeClr val="bg1"/>
                </a:solidFill>
                <a:latin typeface="Calibri" panose="020F0502020204030204" pitchFamily="34" charset="0"/>
              </a:rPr>
              <a:t>1</a:t>
            </a:r>
            <a:r>
              <a:rPr lang="en-US" sz="1800" b="0" i="0" u="none" strike="noStrike" cap="none" dirty="0">
                <a:solidFill>
                  <a:schemeClr val="bg1"/>
                </a:solidFill>
                <a:latin typeface="Calibri"/>
                <a:ea typeface="Calibri"/>
                <a:cs typeface="Calibri"/>
                <a:sym typeface="Calibri"/>
              </a:rPr>
              <a:t>NOAA/NESDIS/STAR </a:t>
            </a:r>
          </a:p>
          <a:p>
            <a:pPr lvl="0" algn="ctr">
              <a:buClr>
                <a:srgbClr val="888888"/>
              </a:buClr>
              <a:buSzPct val="25000"/>
            </a:pPr>
            <a:r>
              <a:rPr lang="en-US" sz="1800" baseline="30000" dirty="0">
                <a:solidFill>
                  <a:schemeClr val="bg1"/>
                </a:solidFill>
                <a:latin typeface="Calibri" panose="020F0502020204030204" pitchFamily="34" charset="0"/>
              </a:rPr>
              <a:t>2</a:t>
            </a:r>
            <a:r>
              <a:rPr lang="en-US" sz="1800" dirty="0">
                <a:solidFill>
                  <a:schemeClr val="bg1"/>
                </a:solidFill>
                <a:latin typeface="Calibri" panose="020F0502020204030204" pitchFamily="34" charset="0"/>
              </a:rPr>
              <a:t>I.M. Systems Group, Inc.</a:t>
            </a:r>
            <a:endParaRPr lang="en-US" sz="1800" b="0" i="0" u="none" strike="noStrike" cap="none" dirty="0">
              <a:solidFill>
                <a:schemeClr val="bg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Provisional PLPTs</a:t>
            </a:r>
          </a:p>
        </p:txBody>
      </p:sp>
      <p:graphicFrame>
        <p:nvGraphicFramePr>
          <p:cNvPr id="107" name="Shape 107"/>
          <p:cNvGraphicFramePr/>
          <p:nvPr>
            <p:extLst>
              <p:ext uri="{D42A27DB-BD31-4B8C-83A1-F6EECF244321}">
                <p14:modId xmlns:p14="http://schemas.microsoft.com/office/powerpoint/2010/main" val="3735094769"/>
              </p:ext>
            </p:extLst>
          </p:nvPr>
        </p:nvGraphicFramePr>
        <p:xfrm>
          <a:off x="601757" y="1653420"/>
          <a:ext cx="7940486" cy="2382550"/>
        </p:xfrm>
        <a:graphic>
          <a:graphicData uri="http://schemas.openxmlformats.org/drawingml/2006/table">
            <a:tbl>
              <a:tblPr firstRow="1" bandRow="1">
                <a:noFill/>
              </a:tblPr>
              <a:tblGrid>
                <a:gridCol w="1449976">
                  <a:extLst>
                    <a:ext uri="{9D8B030D-6E8A-4147-A177-3AD203B41FA5}">
                      <a16:colId xmlns:a16="http://schemas.microsoft.com/office/drawing/2014/main" val="20000"/>
                    </a:ext>
                  </a:extLst>
                </a:gridCol>
                <a:gridCol w="3096916">
                  <a:extLst>
                    <a:ext uri="{9D8B030D-6E8A-4147-A177-3AD203B41FA5}">
                      <a16:colId xmlns:a16="http://schemas.microsoft.com/office/drawing/2014/main" val="20001"/>
                    </a:ext>
                  </a:extLst>
                </a:gridCol>
                <a:gridCol w="1134952">
                  <a:extLst>
                    <a:ext uri="{9D8B030D-6E8A-4147-A177-3AD203B41FA5}">
                      <a16:colId xmlns:a16="http://schemas.microsoft.com/office/drawing/2014/main" val="20002"/>
                    </a:ext>
                  </a:extLst>
                </a:gridCol>
                <a:gridCol w="1106898">
                  <a:extLst>
                    <a:ext uri="{9D8B030D-6E8A-4147-A177-3AD203B41FA5}">
                      <a16:colId xmlns:a16="http://schemas.microsoft.com/office/drawing/2014/main" val="20003"/>
                    </a:ext>
                  </a:extLst>
                </a:gridCol>
                <a:gridCol w="1151744">
                  <a:extLst>
                    <a:ext uri="{9D8B030D-6E8A-4147-A177-3AD203B41FA5}">
                      <a16:colId xmlns:a16="http://schemas.microsoft.com/office/drawing/2014/main" val="20004"/>
                    </a:ext>
                  </a:extLst>
                </a:gridCol>
              </a:tblGrid>
              <a:tr h="370850">
                <a:tc>
                  <a:txBody>
                    <a:bodyPr/>
                    <a:lstStyle/>
                    <a:p>
                      <a:pPr marL="0" marR="0" lvl="0" indent="0" algn="ctr" rtl="0">
                        <a:spcBef>
                          <a:spcPts val="0"/>
                        </a:spcBef>
                        <a:buSzPct val="25000"/>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t>POC</a:t>
                      </a: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200" u="none" strike="noStrike" cap="none" dirty="0"/>
                        <a:t>ABI-FD_AOD07</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rPr>
                        <a:t>Assess precision and accuracy of FD product for an extended period that includes</a:t>
                      </a:r>
                    </a:p>
                    <a:p>
                      <a:pPr marL="0" marR="0" lvl="0" indent="0" algn="l"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rPr>
                        <a:t>some but not all seasonal variability, to facilitate a user decision on operational readiness.</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t>100</a:t>
                      </a:r>
                    </a:p>
                  </a:txBody>
                  <a:tcPr marL="91450" marR="91450" marT="45725" marB="45725"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t>Complete</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u="none" strike="noStrike" cap="none" dirty="0"/>
                        <a:t>AWG</a:t>
                      </a:r>
                    </a:p>
                  </a:txBody>
                  <a:tcPr marL="91450" marR="91450" marT="45725" marB="45725" anchor="ctr">
                    <a:solidFill>
                      <a:schemeClr val="lt1"/>
                    </a:solidFill>
                  </a:tcPr>
                </a:tc>
                <a:extLst>
                  <a:ext uri="{0D108BD9-81ED-4DB2-BD59-A6C34878D82A}">
                    <a16:rowId xmlns:a16="http://schemas.microsoft.com/office/drawing/2014/main" val="10005"/>
                  </a:ext>
                </a:extLst>
              </a:tr>
              <a:tr h="370850">
                <a:tc>
                  <a:txBody>
                    <a:bodyPr/>
                    <a:lstStyle/>
                    <a:p>
                      <a:pPr marL="0" marR="0" lvl="0" indent="0" algn="ctr" rtl="0">
                        <a:spcBef>
                          <a:spcPts val="0"/>
                        </a:spcBef>
                        <a:buSzPct val="25000"/>
                        <a:buNone/>
                      </a:pPr>
                      <a:r>
                        <a:rPr lang="en-US" sz="1200" u="none" strike="noStrike" cap="none" dirty="0"/>
                        <a:t>ABI-CONUS_AOD08</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t>Assess precision and accuracy of CONUS product for an extended period that</a:t>
                      </a: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t>includes some but not all seasonal variability, to facilitate a user decision on operational readiness</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t>100</a:t>
                      </a:r>
                    </a:p>
                  </a:txBody>
                  <a:tcPr marL="91450" marR="91450" marT="45725" marB="45725" anchor="ctr">
                    <a:solidFill>
                      <a:srgbClr val="00B050"/>
                    </a:solidFill>
                  </a:tcPr>
                </a:tc>
                <a:tc>
                  <a:txBody>
                    <a:bodyPr/>
                    <a:lstStyle/>
                    <a:p>
                      <a:pPr lvl="0" algn="ctr" rtl="0">
                        <a:spcBef>
                          <a:spcPts val="0"/>
                        </a:spcBef>
                        <a:buClr>
                          <a:schemeClr val="dk1"/>
                        </a:buClr>
                        <a:buSzPct val="25000"/>
                        <a:buFont typeface="Arial"/>
                        <a:buNone/>
                      </a:pPr>
                      <a:r>
                        <a:rPr lang="en-US" sz="1200" dirty="0"/>
                        <a:t>Complete</a:t>
                      </a:r>
                    </a:p>
                  </a:txBody>
                  <a:tcPr marL="91450" marR="91450" marT="45725" marB="45725" anchor="ctr">
                    <a:solidFill>
                      <a:srgbClr val="00B05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t>AWG</a:t>
                      </a:r>
                    </a:p>
                  </a:txBody>
                  <a:tcPr marL="91450" marR="91450" marT="45725" marB="45725" anchor="ctr">
                    <a:solidFill>
                      <a:schemeClr val="lt1"/>
                    </a:solidFill>
                  </a:tcPr>
                </a:tc>
                <a:extLst>
                  <a:ext uri="{0D108BD9-81ED-4DB2-BD59-A6C34878D82A}">
                    <a16:rowId xmlns:a16="http://schemas.microsoft.com/office/drawing/2014/main" val="10006"/>
                  </a:ext>
                </a:extLst>
              </a:tr>
            </a:tbl>
          </a:graphicData>
        </a:graphic>
      </p:graphicFrame>
      <p:sp>
        <p:nvSpPr>
          <p:cNvPr id="7" name="Shape 918"/>
          <p:cNvSpPr txBox="1"/>
          <p:nvPr/>
        </p:nvSpPr>
        <p:spPr>
          <a:xfrm>
            <a:off x="601757" y="4425234"/>
            <a:ext cx="7940486" cy="1541851"/>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600"/>
              </a:spcAft>
              <a:buClr>
                <a:srgbClr val="FFFFFF"/>
              </a:buClr>
              <a:buSzPct val="100000"/>
              <a:buFont typeface="Arial" panose="020B0604020202020204" pitchFamily="34" charset="0"/>
              <a:buChar char="•"/>
            </a:pPr>
            <a:r>
              <a:rPr lang="en-US" sz="1800" b="0" i="0" u="none" strike="noStrike" cap="none" dirty="0">
                <a:solidFill>
                  <a:srgbClr val="FFFFFF"/>
                </a:solidFill>
                <a:latin typeface="+mn-lt"/>
                <a:ea typeface="Calibri"/>
                <a:cs typeface="Calibri"/>
                <a:sym typeface="Calibri"/>
              </a:rPr>
              <a:t>AWG AOD Team conducted these tests to evaluate the L2 AOD  product quality.</a:t>
            </a:r>
          </a:p>
          <a:p>
            <a:pPr marL="285750" marR="0" lvl="0" indent="-285750" algn="l" rtl="0">
              <a:lnSpc>
                <a:spcPct val="100000"/>
              </a:lnSpc>
              <a:spcBef>
                <a:spcPts val="0"/>
              </a:spcBef>
              <a:spcAft>
                <a:spcPts val="600"/>
              </a:spcAft>
              <a:buClr>
                <a:srgbClr val="FFFFFF"/>
              </a:buClr>
              <a:buSzPct val="100000"/>
              <a:buFont typeface="Arial" panose="020B0604020202020204" pitchFamily="34" charset="0"/>
              <a:buChar char="•"/>
            </a:pPr>
            <a:r>
              <a:rPr lang="en-US" sz="1800" b="0" i="0" u="none" strike="noStrike" cap="none" dirty="0">
                <a:solidFill>
                  <a:srgbClr val="FFFFFF"/>
                </a:solidFill>
                <a:latin typeface="+mn-lt"/>
                <a:ea typeface="Calibri"/>
                <a:cs typeface="Calibri"/>
                <a:sym typeface="Calibri"/>
              </a:rPr>
              <a:t>Full test plans and procedures are given in the AOD Readiness, Implementation, and Management Plan (RIMP v1.0; 416-R-RIMP-0326).</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10</a:t>
            </a:fld>
            <a:endParaRPr lang="en-US" altLang="en-US" dirty="0">
              <a:solidFill>
                <a:prstClr val="white"/>
              </a:solidFill>
            </a:endParaRPr>
          </a:p>
        </p:txBody>
      </p:sp>
    </p:spTree>
    <p:extLst>
      <p:ext uri="{BB962C8B-B14F-4D97-AF65-F5344CB8AC3E}">
        <p14:creationId xmlns:p14="http://schemas.microsoft.com/office/powerpoint/2010/main" val="130125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aphicFrame>
        <p:nvGraphicFramePr>
          <p:cNvPr id="117" name="Shape 117"/>
          <p:cNvGraphicFramePr/>
          <p:nvPr>
            <p:extLst>
              <p:ext uri="{D42A27DB-BD31-4B8C-83A1-F6EECF244321}">
                <p14:modId xmlns:p14="http://schemas.microsoft.com/office/powerpoint/2010/main" val="4286015772"/>
              </p:ext>
            </p:extLst>
          </p:nvPr>
        </p:nvGraphicFramePr>
        <p:xfrm>
          <a:off x="499410" y="2599691"/>
          <a:ext cx="8133343" cy="3921650"/>
        </p:xfrm>
        <a:graphic>
          <a:graphicData uri="http://schemas.openxmlformats.org/drawingml/2006/table">
            <a:tbl>
              <a:tblPr>
                <a:noFill/>
              </a:tblPr>
              <a:tblGrid>
                <a:gridCol w="674708">
                  <a:extLst>
                    <a:ext uri="{9D8B030D-6E8A-4147-A177-3AD203B41FA5}">
                      <a16:colId xmlns:a16="http://schemas.microsoft.com/office/drawing/2014/main" val="20003"/>
                    </a:ext>
                  </a:extLst>
                </a:gridCol>
                <a:gridCol w="4574550">
                  <a:extLst>
                    <a:ext uri="{9D8B030D-6E8A-4147-A177-3AD203B41FA5}">
                      <a16:colId xmlns:a16="http://schemas.microsoft.com/office/drawing/2014/main" val="20000"/>
                    </a:ext>
                  </a:extLst>
                </a:gridCol>
                <a:gridCol w="1475650">
                  <a:extLst>
                    <a:ext uri="{9D8B030D-6E8A-4147-A177-3AD203B41FA5}">
                      <a16:colId xmlns:a16="http://schemas.microsoft.com/office/drawing/2014/main" val="20001"/>
                    </a:ext>
                  </a:extLst>
                </a:gridCol>
                <a:gridCol w="1408435">
                  <a:extLst>
                    <a:ext uri="{9D8B030D-6E8A-4147-A177-3AD203B41FA5}">
                      <a16:colId xmlns:a16="http://schemas.microsoft.com/office/drawing/2014/main" val="20002"/>
                    </a:ext>
                  </a:extLst>
                </a:gridCol>
              </a:tblGrid>
              <a:tr h="276350">
                <a:tc gridSpan="2">
                  <a:txBody>
                    <a:bodyPr/>
                    <a:lstStyle/>
                    <a:p>
                      <a:pPr lvl="0" algn="ctr">
                        <a:spcBef>
                          <a:spcPts val="0"/>
                        </a:spcBef>
                        <a:buNone/>
                      </a:pPr>
                      <a:r>
                        <a:rPr lang="en-US" sz="1800" i="1" dirty="0">
                          <a:solidFill>
                            <a:srgbClr val="FFFFFF"/>
                          </a:solidFill>
                        </a:rPr>
                        <a:t>Analysis Method</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hMerge="1">
                  <a:txBody>
                    <a:bodyPr/>
                    <a:lstStyle/>
                    <a:p>
                      <a:pPr lvl="0" algn="ctr">
                        <a:spcBef>
                          <a:spcPts val="0"/>
                        </a:spcBef>
                        <a:buNone/>
                      </a:pPr>
                      <a:endParaRPr lang="en-US" sz="1800" i="1" dirty="0">
                        <a:solidFill>
                          <a:srgbClr val="FFFFFF"/>
                        </a:solidFill>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a:solidFill>
                            <a:srgbClr val="FFFFFF"/>
                          </a:solidFill>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a:solidFill>
                            <a:srgbClr val="FFFFFF"/>
                          </a:solidFill>
                        </a:rPr>
                        <a:t>CONUS</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595540">
                <a:tc rowSpan="2">
                  <a:txBody>
                    <a:bodyPr/>
                    <a:lstStyle/>
                    <a:p>
                      <a:pPr lvl="0" algn="ctr" rtl="0">
                        <a:spcBef>
                          <a:spcPts val="0"/>
                        </a:spcBef>
                        <a:buNone/>
                      </a:pPr>
                      <a:r>
                        <a:rPr lang="en-US" sz="1800" dirty="0">
                          <a:solidFill>
                            <a:srgbClr val="FFFFFF"/>
                          </a:solidFill>
                        </a:rPr>
                        <a:t>Visual</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rtl="0">
                        <a:spcBef>
                          <a:spcPts val="0"/>
                        </a:spcBef>
                        <a:buNone/>
                      </a:pPr>
                      <a:r>
                        <a:rPr lang="en-US" sz="1800" dirty="0">
                          <a:solidFill>
                            <a:srgbClr val="FFFFFF"/>
                          </a:solidFill>
                        </a:rPr>
                        <a:t>Visual Inspection of GOES 17 AOD</a:t>
                      </a: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rt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605790">
                <a:tc vMerge="1">
                  <a:txBody>
                    <a:bodyPr/>
                    <a:lstStyle/>
                    <a:p>
                      <a:pPr lvl="0">
                        <a:spcBef>
                          <a:spcPts val="0"/>
                        </a:spcBef>
                        <a:buNone/>
                      </a:pPr>
                      <a:endParaRPr lang="en-US" sz="1800"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r>
                        <a:rPr lang="en-US" sz="1800" dirty="0">
                          <a:solidFill>
                            <a:srgbClr val="FFFFFF"/>
                          </a:solidFill>
                        </a:rPr>
                        <a:t>Visual Comparison with VIIRS</a:t>
                      </a:r>
                      <a:r>
                        <a:rPr lang="en-US" sz="1800" baseline="0" dirty="0">
                          <a:solidFill>
                            <a:srgbClr val="FFFFFF"/>
                          </a:solidFill>
                        </a:rPr>
                        <a:t> </a:t>
                      </a:r>
                      <a:r>
                        <a:rPr lang="en-US" sz="1800" dirty="0">
                          <a:solidFill>
                            <a:srgbClr val="FFFFFF"/>
                          </a:solidFill>
                        </a:rPr>
                        <a:t>AOD</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765700">
                <a:tc rowSpan="4">
                  <a:txBody>
                    <a:bodyPr/>
                    <a:lstStyle/>
                    <a:p>
                      <a:pPr lvl="0" algn="ctr">
                        <a:spcBef>
                          <a:spcPts val="0"/>
                        </a:spcBef>
                        <a:buNone/>
                      </a:pPr>
                      <a:r>
                        <a:rPr lang="en-US" sz="1800" dirty="0">
                          <a:solidFill>
                            <a:srgbClr val="FFFFFF"/>
                          </a:solidFill>
                        </a:rPr>
                        <a:t>Quantitative</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r>
                        <a:rPr lang="en-US" sz="1800" dirty="0">
                          <a:solidFill>
                            <a:srgbClr val="FFFFFF"/>
                          </a:solidFill>
                        </a:rPr>
                        <a:t>Comparison with ground</a:t>
                      </a:r>
                      <a:r>
                        <a:rPr lang="en-US" sz="1800" baseline="0" dirty="0">
                          <a:solidFill>
                            <a:srgbClr val="FFFFFF"/>
                          </a:solidFill>
                        </a:rPr>
                        <a:t> measurements (AERONET)</a:t>
                      </a:r>
                      <a:endParaRPr lang="en-US" sz="1800" dirty="0">
                        <a:solidFill>
                          <a:srgbClr val="FFFFFF"/>
                        </a:solidFill>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49915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Comparison with VIIRS AOD product </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3446242041"/>
                  </a:ext>
                </a:extLst>
              </a:tr>
              <a:tr h="499150">
                <a:tc vMerge="1">
                  <a:txBody>
                    <a:bodyPr/>
                    <a:lstStyle/>
                    <a:p>
                      <a:pPr lvl="0">
                        <a:spcBef>
                          <a:spcPts val="0"/>
                        </a:spcBef>
                        <a:buNone/>
                      </a:pPr>
                      <a:endParaRPr lang="en-US" sz="1800"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spcBef>
                          <a:spcPts val="0"/>
                        </a:spcBef>
                        <a:buNone/>
                      </a:pPr>
                      <a:r>
                        <a:rPr lang="en-US" sz="1800" dirty="0">
                          <a:solidFill>
                            <a:srgbClr val="FFFFFF"/>
                          </a:solidFill>
                        </a:rPr>
                        <a:t>Comparison with MODIS AOD product</a:t>
                      </a: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499150">
                <a:tc vMerge="1">
                  <a:txBody>
                    <a:bodyPr/>
                    <a:lstStyle/>
                    <a:p>
                      <a:pPr lvl="0" algn="ctr">
                        <a:spcBef>
                          <a:spcPts val="0"/>
                        </a:spcBef>
                        <a:buNone/>
                      </a:pPr>
                      <a:endParaRPr lang="en-US" sz="1800"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Comparison with GOES 16 AOD product</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599604158"/>
                  </a:ext>
                </a:extLst>
              </a:tr>
            </a:tbl>
          </a:graphicData>
        </a:graphic>
      </p:graphicFrame>
      <p:sp>
        <p:nvSpPr>
          <p:cNvPr id="118" name="Shape 118"/>
          <p:cNvSpPr txBox="1"/>
          <p:nvPr/>
        </p:nvSpPr>
        <p:spPr>
          <a:xfrm>
            <a:off x="462915" y="1748347"/>
            <a:ext cx="8229600" cy="878664"/>
          </a:xfrm>
          <a:prstGeom prst="rect">
            <a:avLst/>
          </a:prstGeom>
          <a:noFill/>
          <a:ln>
            <a:noFill/>
          </a:ln>
        </p:spPr>
        <p:txBody>
          <a:bodyPr lIns="91425" tIns="91425" rIns="91425" bIns="91425" anchor="t" anchorCtr="0">
            <a:noAutofit/>
          </a:bodyPr>
          <a:lstStyle/>
          <a:p>
            <a:pPr marL="457200" lvl="0" indent="-342900">
              <a:spcBef>
                <a:spcPts val="0"/>
              </a:spcBef>
              <a:buClr>
                <a:srgbClr val="FFFFFF"/>
              </a:buClr>
              <a:buSzPct val="100000"/>
              <a:buChar char="●"/>
            </a:pPr>
            <a:r>
              <a:rPr lang="en-US" sz="1800" dirty="0">
                <a:solidFill>
                  <a:srgbClr val="FFFFFF"/>
                </a:solidFill>
              </a:rPr>
              <a:t>The analysis has 6 elements.</a:t>
            </a:r>
          </a:p>
          <a:p>
            <a:pPr marL="457200" lvl="0" indent="-342900" rtl="0">
              <a:spcBef>
                <a:spcPts val="0"/>
              </a:spcBef>
              <a:buClr>
                <a:srgbClr val="FFFFFF"/>
              </a:buClr>
              <a:buSzPct val="100000"/>
              <a:buChar char="●"/>
            </a:pPr>
            <a:r>
              <a:rPr lang="en-US" sz="1800" dirty="0">
                <a:solidFill>
                  <a:srgbClr val="FFFFFF"/>
                </a:solidFill>
              </a:rPr>
              <a:t>Each element is applied on the FD and CONUS domains.</a:t>
            </a:r>
          </a:p>
          <a:p>
            <a:pPr lvl="0">
              <a:spcBef>
                <a:spcPts val="0"/>
              </a:spcBef>
              <a:buNone/>
            </a:pPr>
            <a:endParaRPr dirty="0">
              <a:solidFill>
                <a:srgbClr val="FFFFFF"/>
              </a:solidFill>
            </a:endParaRPr>
          </a:p>
        </p:txBody>
      </p:sp>
      <p:sp>
        <p:nvSpPr>
          <p:cNvPr id="7" name="Shape 362"/>
          <p:cNvSpPr txBox="1">
            <a:spLocks noGrp="1"/>
          </p:cNvSpPr>
          <p:nvPr>
            <p:ph type="title"/>
          </p:nvPr>
        </p:nvSpPr>
        <p:spPr>
          <a:xfrm>
            <a:off x="1565910" y="98534"/>
            <a:ext cx="6023610" cy="146737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dirty="0">
                <a:solidFill>
                  <a:schemeClr val="lt1"/>
                </a:solidFill>
                <a:latin typeface="Calibri"/>
                <a:ea typeface="Calibri"/>
                <a:cs typeface="Calibri"/>
                <a:sym typeface="Calibri"/>
              </a:rPr>
              <a:t>Application of PLPT Qualitative &amp; Quantitative Analysis Tests to each Domain</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11</a:t>
            </a:fld>
            <a:endParaRPr lang="en-US" altLang="en-US" dirty="0">
              <a:solidFill>
                <a:prstClr val="white"/>
              </a:solidFill>
            </a:endParaRPr>
          </a:p>
        </p:txBody>
      </p:sp>
    </p:spTree>
    <p:extLst>
      <p:ext uri="{BB962C8B-B14F-4D97-AF65-F5344CB8AC3E}">
        <p14:creationId xmlns:p14="http://schemas.microsoft.com/office/powerpoint/2010/main" val="320507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sz="3000" dirty="0"/>
              <a:t>GOES-17 Data Used in this Review</a:t>
            </a:r>
          </a:p>
        </p:txBody>
      </p:sp>
      <p:sp>
        <p:nvSpPr>
          <p:cNvPr id="7" name="Content Placeholder 6"/>
          <p:cNvSpPr>
            <a:spLocks noGrp="1"/>
          </p:cNvSpPr>
          <p:nvPr>
            <p:ph idx="1"/>
          </p:nvPr>
        </p:nvSpPr>
        <p:spPr>
          <a:xfrm>
            <a:off x="466725" y="1176771"/>
            <a:ext cx="8229600" cy="2242704"/>
          </a:xfrm>
        </p:spPr>
        <p:txBody>
          <a:bodyPr>
            <a:normAutofit fontScale="70000" lnSpcReduction="20000"/>
          </a:bodyPr>
          <a:lstStyle/>
          <a:p>
            <a:r>
              <a:rPr lang="en-US" b="1" dirty="0"/>
              <a:t>Time period: </a:t>
            </a:r>
            <a:r>
              <a:rPr lang="en-US" dirty="0"/>
              <a:t>01/01/2019 – 05/31/2019 </a:t>
            </a:r>
          </a:p>
          <a:p>
            <a:pPr lvl="1"/>
            <a:r>
              <a:rPr lang="en-US" dirty="0"/>
              <a:t>All daytime retrievals are used except the ones impacted by the LWIR FPM anomaly. Times of excluded observations are determined from the table below.</a:t>
            </a:r>
          </a:p>
          <a:p>
            <a:r>
              <a:rPr lang="en-US" b="1" dirty="0"/>
              <a:t>Matchups:</a:t>
            </a:r>
          </a:p>
          <a:p>
            <a:pPr lvl="1"/>
            <a:r>
              <a:rPr lang="en-US" dirty="0"/>
              <a:t>G17 FD and CONUS AOD and AERONET AOD; </a:t>
            </a:r>
          </a:p>
          <a:p>
            <a:pPr lvl="1"/>
            <a:r>
              <a:rPr lang="en-US" dirty="0"/>
              <a:t>G17 FD and CONUS AOD and VIIRS/MODIS/G16 AOD. </a:t>
            </a:r>
          </a:p>
          <a:p>
            <a:endParaRPr lang="en-US" dirty="0"/>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12</a:t>
            </a:fld>
            <a:endParaRPr lang="en-US" altLang="en-US" dirty="0">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25405405"/>
              </p:ext>
            </p:extLst>
          </p:nvPr>
        </p:nvGraphicFramePr>
        <p:xfrm>
          <a:off x="269053" y="3496108"/>
          <a:ext cx="8666400" cy="2860242"/>
        </p:xfrm>
        <a:graphic>
          <a:graphicData uri="http://schemas.openxmlformats.org/drawingml/2006/table">
            <a:tbl>
              <a:tblPr firstRow="1" bandRow="1">
                <a:tableStyleId>{ED06A9B5-E392-42ED-BF47-95CADD0DC904}</a:tableStyleId>
              </a:tblPr>
              <a:tblGrid>
                <a:gridCol w="1125638">
                  <a:extLst>
                    <a:ext uri="{9D8B030D-6E8A-4147-A177-3AD203B41FA5}">
                      <a16:colId xmlns:a16="http://schemas.microsoft.com/office/drawing/2014/main" val="1125855897"/>
                    </a:ext>
                  </a:extLst>
                </a:gridCol>
                <a:gridCol w="4437521">
                  <a:extLst>
                    <a:ext uri="{9D8B030D-6E8A-4147-A177-3AD203B41FA5}">
                      <a16:colId xmlns:a16="http://schemas.microsoft.com/office/drawing/2014/main" val="2115208380"/>
                    </a:ext>
                  </a:extLst>
                </a:gridCol>
                <a:gridCol w="3103241">
                  <a:extLst>
                    <a:ext uri="{9D8B030D-6E8A-4147-A177-3AD203B41FA5}">
                      <a16:colId xmlns:a16="http://schemas.microsoft.com/office/drawing/2014/main" val="1644774616"/>
                    </a:ext>
                  </a:extLst>
                </a:gridCol>
              </a:tblGrid>
              <a:tr h="305724">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kern="1200" cap="all" dirty="0">
                          <a:solidFill>
                            <a:schemeClr val="dk1"/>
                          </a:solidFill>
                          <a:effectLst/>
                          <a:latin typeface="Calibri"/>
                          <a:ea typeface="Calibri"/>
                          <a:cs typeface="Calibri"/>
                        </a:rPr>
                        <a:t>2019 ABI CHANNEL SATURATION PREDICTIONS</a:t>
                      </a:r>
                    </a:p>
                  </a:txBody>
                  <a:tcPr>
                    <a:solidFill>
                      <a:schemeClr val="accent1">
                        <a:lumMod val="20000"/>
                        <a:lumOff val="80000"/>
                      </a:schemeClr>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147107342"/>
                  </a:ext>
                </a:extLst>
              </a:tr>
              <a:tr h="557133">
                <a:tc>
                  <a:txBody>
                    <a:bodyPr/>
                    <a:lstStyle/>
                    <a:p>
                      <a:r>
                        <a:rPr lang="en-US" sz="1000" dirty="0"/>
                        <a:t> 1 Jan</a:t>
                      </a:r>
                      <a:r>
                        <a:rPr lang="en-US" sz="1000" baseline="0" dirty="0"/>
                        <a:t> –  26 Feb</a:t>
                      </a:r>
                      <a:endParaRPr lang="en-US" sz="1000" dirty="0"/>
                    </a:p>
                  </a:txBody>
                  <a:tcP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Channel saturation begins starting with bands in this order: 10, 12, 16, 8, 9, 15, 11 from marginal to unusable by the end of the time period. Peak saturation for all bands is estimated to occur on 26 February.</a:t>
                      </a:r>
                    </a:p>
                  </a:txBody>
                  <a:tcPr marL="57150" marR="57150" marT="57150" marB="57150" anchor="ct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Saturation can occur daily between 0830-1730 UTC with peak saturation occurring at approximately 1300 UTC.</a:t>
                      </a:r>
                    </a:p>
                  </a:txBody>
                  <a:tcPr marL="57150" marR="57150" marT="57150" marB="57150" anchor="ctr">
                    <a:solidFill>
                      <a:schemeClr val="bg1"/>
                    </a:solidFill>
                  </a:tcPr>
                </a:tc>
                <a:extLst>
                  <a:ext uri="{0D108BD9-81ED-4DB2-BD59-A6C34878D82A}">
                    <a16:rowId xmlns:a16="http://schemas.microsoft.com/office/drawing/2014/main" val="2232415490"/>
                  </a:ext>
                </a:extLst>
              </a:tr>
              <a:tr h="557133">
                <a:tc>
                  <a:txBody>
                    <a:bodyPr/>
                    <a:lstStyle/>
                    <a:p>
                      <a:pPr marL="0" algn="l" defTabSz="457200" rtl="0" eaLnBrk="1" latinLnBrk="0" hangingPunct="1"/>
                      <a:r>
                        <a:rPr lang="en-US" sz="1000" b="0" i="0" kern="1200" dirty="0">
                          <a:solidFill>
                            <a:schemeClr val="dk1"/>
                          </a:solidFill>
                          <a:latin typeface="Calibri"/>
                          <a:ea typeface="Calibri"/>
                          <a:cs typeface="Calibri"/>
                        </a:rPr>
                        <a:t>26 Feb – 20</a:t>
                      </a:r>
                      <a:r>
                        <a:rPr lang="en-US" sz="1000" b="0" i="0" kern="1200" baseline="0" dirty="0">
                          <a:solidFill>
                            <a:schemeClr val="dk1"/>
                          </a:solidFill>
                          <a:latin typeface="Calibri"/>
                          <a:ea typeface="Calibri"/>
                          <a:cs typeface="Calibri"/>
                        </a:rPr>
                        <a:t> </a:t>
                      </a:r>
                      <a:r>
                        <a:rPr lang="en-US" sz="1000" b="0" i="0" kern="1200" dirty="0">
                          <a:solidFill>
                            <a:schemeClr val="dk1"/>
                          </a:solidFill>
                          <a:latin typeface="Calibri"/>
                          <a:ea typeface="Calibri"/>
                          <a:cs typeface="Calibri"/>
                        </a:rPr>
                        <a:t>Mar</a:t>
                      </a:r>
                    </a:p>
                  </a:txBody>
                  <a:tcP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Channel saturation improves starting with bands in this order: 11, 15, 9, 10, 12, 8, 16 from unusable to marginal by the end of the time period.</a:t>
                      </a:r>
                    </a:p>
                  </a:txBody>
                  <a:tcPr marL="57150" marR="57150" marT="57150" marB="57150" anchor="ct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Saturation can occur daily between 0900-1700 UTC with peak saturation occurring at approximately 1300 UTC.</a:t>
                      </a:r>
                    </a:p>
                  </a:txBody>
                  <a:tcPr marL="57150" marR="57150" marT="57150" marB="57150" anchor="ctr">
                    <a:solidFill>
                      <a:schemeClr val="bg1"/>
                    </a:solidFill>
                  </a:tcPr>
                </a:tc>
                <a:extLst>
                  <a:ext uri="{0D108BD9-81ED-4DB2-BD59-A6C34878D82A}">
                    <a16:rowId xmlns:a16="http://schemas.microsoft.com/office/drawing/2014/main" val="1684931711"/>
                  </a:ext>
                </a:extLst>
              </a:tr>
              <a:tr h="557133">
                <a:tc>
                  <a:txBody>
                    <a:bodyPr/>
                    <a:lstStyle/>
                    <a:p>
                      <a:pPr marL="0" algn="l" defTabSz="457200" rtl="0" eaLnBrk="1" latinLnBrk="0" hangingPunct="1"/>
                      <a:r>
                        <a:rPr lang="en-US" sz="1000" b="0" i="0" kern="1200" dirty="0">
                          <a:solidFill>
                            <a:schemeClr val="dk1"/>
                          </a:solidFill>
                          <a:latin typeface="Calibri"/>
                          <a:ea typeface="Calibri"/>
                          <a:cs typeface="Calibri"/>
                        </a:rPr>
                        <a:t>20 Mar – 13 Apr</a:t>
                      </a:r>
                    </a:p>
                  </a:txBody>
                  <a:tcP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Channel saturation begins starting with bands in this order: 10, 12, 16, 8, 9, 15, 11, 13 from marginal to unusable by the end of the time period. Peak saturation for all bands is estimated to occur on 13 April.</a:t>
                      </a:r>
                    </a:p>
                  </a:txBody>
                  <a:tcPr marL="57150" marR="57150" marT="57150" marB="57150" anchor="ct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Saturation can occur daily between 0900-1700 UTC with peak saturation occurring at approximately 1300 UTC.</a:t>
                      </a:r>
                    </a:p>
                  </a:txBody>
                  <a:tcPr marL="57150" marR="57150" marT="57150" marB="57150" anchor="ctr">
                    <a:solidFill>
                      <a:schemeClr val="bg1"/>
                    </a:solidFill>
                  </a:tcPr>
                </a:tc>
                <a:extLst>
                  <a:ext uri="{0D108BD9-81ED-4DB2-BD59-A6C34878D82A}">
                    <a16:rowId xmlns:a16="http://schemas.microsoft.com/office/drawing/2014/main" val="3714528927"/>
                  </a:ext>
                </a:extLst>
              </a:tr>
              <a:tr h="557133">
                <a:tc>
                  <a:txBody>
                    <a:bodyPr/>
                    <a:lstStyle/>
                    <a:p>
                      <a:pPr marL="0" algn="l" defTabSz="457200" rtl="0" eaLnBrk="1" latinLnBrk="0" hangingPunct="1"/>
                      <a:r>
                        <a:rPr lang="en-US" sz="1000" b="0" i="0" kern="1200" dirty="0">
                          <a:solidFill>
                            <a:schemeClr val="dk1"/>
                          </a:solidFill>
                          <a:latin typeface="Calibri"/>
                          <a:ea typeface="Calibri"/>
                          <a:cs typeface="Calibri"/>
                        </a:rPr>
                        <a:t>13 Apr – 26 May</a:t>
                      </a:r>
                    </a:p>
                  </a:txBody>
                  <a:tcP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Channel saturation improves starting with bands in this order: 13, 11, 15, 9, 10, 12, 8, 16 from unusable to marginal by the end of the time period.</a:t>
                      </a:r>
                    </a:p>
                  </a:txBody>
                  <a:tcPr marL="57150" marR="57150" marT="57150" marB="57150" anchor="ctr">
                    <a:solidFill>
                      <a:schemeClr val="bg1"/>
                    </a:solidFill>
                  </a:tcPr>
                </a:tc>
                <a:tc>
                  <a:txBody>
                    <a:bodyPr/>
                    <a:lstStyle/>
                    <a:p>
                      <a:pPr marL="0" algn="l" defTabSz="457200" rtl="0" eaLnBrk="1" latinLnBrk="0" hangingPunct="1"/>
                      <a:r>
                        <a:rPr lang="en-US" sz="1000" b="0" i="0" kern="1200" dirty="0">
                          <a:solidFill>
                            <a:schemeClr val="dk1"/>
                          </a:solidFill>
                          <a:latin typeface="Calibri"/>
                          <a:ea typeface="Calibri"/>
                          <a:cs typeface="Calibri"/>
                        </a:rPr>
                        <a:t>Saturation can occur daily between 0900-1700 UTC with peak saturation occurring at approximately 1300 UTC.</a:t>
                      </a:r>
                    </a:p>
                  </a:txBody>
                  <a:tcPr marL="57150" marR="57150" marT="57150" marB="57150" anchor="ctr">
                    <a:solidFill>
                      <a:schemeClr val="bg1"/>
                    </a:solidFill>
                  </a:tcPr>
                </a:tc>
                <a:extLst>
                  <a:ext uri="{0D108BD9-81ED-4DB2-BD59-A6C34878D82A}">
                    <a16:rowId xmlns:a16="http://schemas.microsoft.com/office/drawing/2014/main" val="303137196"/>
                  </a:ext>
                </a:extLst>
              </a:tr>
              <a:tr h="267696">
                <a:tc>
                  <a:txBody>
                    <a:bodyPr/>
                    <a:lstStyle/>
                    <a:p>
                      <a:pPr marL="0" algn="l" defTabSz="457200" rtl="0" eaLnBrk="1" latinLnBrk="0" hangingPunct="1"/>
                      <a:r>
                        <a:rPr lang="en-US" sz="1000" b="0" i="0" kern="1200" dirty="0">
                          <a:solidFill>
                            <a:schemeClr val="dk1"/>
                          </a:solidFill>
                          <a:latin typeface="Calibri"/>
                          <a:ea typeface="Calibri"/>
                          <a:cs typeface="Calibri"/>
                        </a:rPr>
                        <a:t>26 May – 20 Jul</a:t>
                      </a:r>
                    </a:p>
                  </a:txBody>
                  <a:tcPr>
                    <a:solidFill>
                      <a:schemeClr val="bg1"/>
                    </a:solidFill>
                  </a:tcPr>
                </a:tc>
                <a:tc>
                  <a:txBody>
                    <a:bodyPr/>
                    <a:lstStyle/>
                    <a:p>
                      <a:pPr marL="0" algn="ctr" defTabSz="457200" rtl="0" eaLnBrk="1" latinLnBrk="0" hangingPunct="1"/>
                      <a:r>
                        <a:rPr lang="en-US" sz="1000" b="0" i="0" kern="1200" dirty="0">
                          <a:solidFill>
                            <a:schemeClr val="dk1"/>
                          </a:solidFill>
                          <a:latin typeface="Calibri"/>
                          <a:ea typeface="Calibri"/>
                          <a:cs typeface="Calibri"/>
                        </a:rPr>
                        <a:t>No channel saturation</a:t>
                      </a:r>
                    </a:p>
                  </a:txBody>
                  <a:tcPr>
                    <a:solidFill>
                      <a:schemeClr val="bg1"/>
                    </a:solidFill>
                  </a:tcPr>
                </a:tc>
                <a:tc>
                  <a:txBody>
                    <a:bodyPr/>
                    <a:lstStyle/>
                    <a:p>
                      <a:endParaRPr lang="en-US" sz="1000" dirty="0"/>
                    </a:p>
                  </a:txBody>
                  <a:tcPr>
                    <a:solidFill>
                      <a:schemeClr val="bg1"/>
                    </a:solidFill>
                  </a:tcPr>
                </a:tc>
                <a:extLst>
                  <a:ext uri="{0D108BD9-81ED-4DB2-BD59-A6C34878D82A}">
                    <a16:rowId xmlns:a16="http://schemas.microsoft.com/office/drawing/2014/main" val="1575600149"/>
                  </a:ext>
                </a:extLst>
              </a:tr>
            </a:tbl>
          </a:graphicData>
        </a:graphic>
      </p:graphicFrame>
    </p:spTree>
    <p:extLst>
      <p:ext uri="{BB962C8B-B14F-4D97-AF65-F5344CB8AC3E}">
        <p14:creationId xmlns:p14="http://schemas.microsoft.com/office/powerpoint/2010/main" val="390674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722312" y="4406900"/>
            <a:ext cx="7772400" cy="1362000"/>
          </a:xfrm>
          <a:prstGeom prst="rect">
            <a:avLst/>
          </a:prstGeom>
        </p:spPr>
        <p:txBody>
          <a:bodyPr lIns="91425" tIns="91425" rIns="91425" bIns="91425" anchor="t" anchorCtr="0">
            <a:noAutofit/>
          </a:bodyPr>
          <a:lstStyle/>
          <a:p>
            <a:pPr lvl="0">
              <a:spcBef>
                <a:spcPts val="0"/>
              </a:spcBef>
              <a:buNone/>
            </a:pPr>
            <a:r>
              <a:rPr lang="en-US" dirty="0"/>
              <a:t>Examples of Visual Inspection</a:t>
            </a:r>
          </a:p>
        </p:txBody>
      </p:sp>
      <p:sp>
        <p:nvSpPr>
          <p:cNvPr id="5" name="Text Placeholder 2"/>
          <p:cNvSpPr>
            <a:spLocks noGrp="1"/>
          </p:cNvSpPr>
          <p:nvPr>
            <p:ph type="body" idx="1"/>
          </p:nvPr>
        </p:nvSpPr>
        <p:spPr>
          <a:xfrm>
            <a:off x="722312" y="2906713"/>
            <a:ext cx="7772400" cy="1500187"/>
          </a:xfrm>
        </p:spPr>
        <p:txBody>
          <a:bodyPr/>
          <a:lstStyle/>
          <a:p>
            <a:r>
              <a:rPr lang="en-US" dirty="0"/>
              <a:t>GOES-17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13</a:t>
            </a:fld>
            <a:endParaRPr lang="en-US" altLang="en-US" dirty="0">
              <a:solidFill>
                <a:prstClr val="white"/>
              </a:solidFill>
            </a:endParaRPr>
          </a:p>
        </p:txBody>
      </p:sp>
    </p:spTree>
    <p:extLst>
      <p:ext uri="{BB962C8B-B14F-4D97-AF65-F5344CB8AC3E}">
        <p14:creationId xmlns:p14="http://schemas.microsoft.com/office/powerpoint/2010/main" val="2826624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1696394" y="222434"/>
            <a:ext cx="5725338" cy="598447"/>
          </a:xfrm>
          <a:prstGeom prst="rect">
            <a:avLst/>
          </a:prstGeom>
        </p:spPr>
        <p:txBody>
          <a:bodyPr lIns="91425" tIns="91425" rIns="91425" bIns="91425" anchor="t" anchorCtr="0">
            <a:noAutofit/>
          </a:bodyPr>
          <a:lstStyle/>
          <a:p>
            <a:pPr marL="0" indent="0" algn="ctr">
              <a:spcBef>
                <a:spcPts val="0"/>
              </a:spcBef>
              <a:buNone/>
            </a:pPr>
            <a:r>
              <a:rPr lang="en-US" sz="3000" dirty="0">
                <a:latin typeface="+mj-lt"/>
                <a:cs typeface="+mj-cs"/>
              </a:rPr>
              <a:t>GOES-17 AOD Image – Full Disk</a:t>
            </a:r>
            <a:endParaRPr sz="3000" dirty="0">
              <a:latin typeface="+mj-lt"/>
              <a:cs typeface="+mj-cs"/>
            </a:endParaRPr>
          </a:p>
        </p:txBody>
      </p:sp>
      <p:sp>
        <p:nvSpPr>
          <p:cNvPr id="10" name="Rectangle 2"/>
          <p:cNvSpPr>
            <a:spLocks noChangeArrowheads="1"/>
          </p:cNvSpPr>
          <p:nvPr/>
        </p:nvSpPr>
        <p:spPr bwMode="auto">
          <a:xfrm>
            <a:off x="1950809" y="820882"/>
            <a:ext cx="5979558"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Low + Medium + High Quality AOD</a:t>
            </a:r>
          </a:p>
        </p:txBody>
      </p:sp>
      <p:sp>
        <p:nvSpPr>
          <p:cNvPr id="2" name="TextBox 1"/>
          <p:cNvSpPr txBox="1"/>
          <p:nvPr/>
        </p:nvSpPr>
        <p:spPr>
          <a:xfrm>
            <a:off x="6266994" y="1280160"/>
            <a:ext cx="1079142" cy="307777"/>
          </a:xfrm>
          <a:prstGeom prst="rect">
            <a:avLst/>
          </a:prstGeom>
          <a:noFill/>
        </p:spPr>
        <p:txBody>
          <a:bodyPr wrap="none" rtlCol="0">
            <a:spAutoFit/>
          </a:bodyPr>
          <a:lstStyle/>
          <a:p>
            <a:r>
              <a:rPr lang="en-US" dirty="0">
                <a:solidFill>
                  <a:schemeClr val="bg1"/>
                </a:solidFill>
              </a:rPr>
              <a:t>05/03/2019</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14</a:t>
            </a:fld>
            <a:endParaRPr lang="en-US" alt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280160"/>
            <a:ext cx="4286250" cy="53578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5920"/>
            <a:ext cx="4366260" cy="4366260"/>
          </a:xfrm>
          <a:prstGeom prst="rect">
            <a:avLst/>
          </a:prstGeom>
        </p:spPr>
      </p:pic>
      <p:sp>
        <p:nvSpPr>
          <p:cNvPr id="7" name="TextBox 6"/>
          <p:cNvSpPr txBox="1"/>
          <p:nvPr/>
        </p:nvSpPr>
        <p:spPr>
          <a:xfrm>
            <a:off x="4572000" y="6076950"/>
            <a:ext cx="4363453" cy="523220"/>
          </a:xfrm>
          <a:prstGeom prst="rect">
            <a:avLst/>
          </a:prstGeom>
          <a:noFill/>
        </p:spPr>
        <p:txBody>
          <a:bodyPr wrap="square" rtlCol="0">
            <a:spAutoFit/>
          </a:bodyPr>
          <a:lstStyle/>
          <a:p>
            <a:r>
              <a:rPr lang="en-US" dirty="0">
                <a:solidFill>
                  <a:schemeClr val="bg1"/>
                </a:solidFill>
              </a:rPr>
              <a:t>AOD field “looks” reasonable, values are within expected range.</a:t>
            </a:r>
          </a:p>
        </p:txBody>
      </p:sp>
    </p:spTree>
    <p:extLst>
      <p:ext uri="{BB962C8B-B14F-4D97-AF65-F5344CB8AC3E}">
        <p14:creationId xmlns:p14="http://schemas.microsoft.com/office/powerpoint/2010/main" val="3401732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7" name="Rectangle 2"/>
          <p:cNvSpPr>
            <a:spLocks noChangeArrowheads="1"/>
          </p:cNvSpPr>
          <p:nvPr/>
        </p:nvSpPr>
        <p:spPr bwMode="auto">
          <a:xfrm>
            <a:off x="1950809" y="820882"/>
            <a:ext cx="5979558"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Medium + High Quality AOD</a:t>
            </a:r>
          </a:p>
        </p:txBody>
      </p:sp>
      <p:sp>
        <p:nvSpPr>
          <p:cNvPr id="18" name="Shape 147"/>
          <p:cNvSpPr txBox="1">
            <a:spLocks/>
          </p:cNvSpPr>
          <p:nvPr/>
        </p:nvSpPr>
        <p:spPr bwMode="auto">
          <a:xfrm>
            <a:off x="1696394" y="222434"/>
            <a:ext cx="5725338" cy="59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Wingdings" pitchFamily="2" charset="2"/>
              <a:buNone/>
            </a:pPr>
            <a:r>
              <a:rPr lang="en-US" sz="3000" dirty="0">
                <a:latin typeface="+mj-lt"/>
                <a:cs typeface="+mj-cs"/>
              </a:rPr>
              <a:t>GOES-17 AOD Image – Full Disk</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15</a:t>
            </a:fld>
            <a:endParaRPr lang="en-US" altLang="en-US"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280160"/>
            <a:ext cx="4286250" cy="53578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193" y="1645920"/>
            <a:ext cx="4366260" cy="4366260"/>
          </a:xfrm>
          <a:prstGeom prst="rect">
            <a:avLst/>
          </a:prstGeom>
        </p:spPr>
      </p:pic>
      <p:sp>
        <p:nvSpPr>
          <p:cNvPr id="8" name="TextBox 7"/>
          <p:cNvSpPr txBox="1"/>
          <p:nvPr/>
        </p:nvSpPr>
        <p:spPr>
          <a:xfrm>
            <a:off x="6266994" y="1280160"/>
            <a:ext cx="1079142" cy="307777"/>
          </a:xfrm>
          <a:prstGeom prst="rect">
            <a:avLst/>
          </a:prstGeom>
          <a:noFill/>
        </p:spPr>
        <p:txBody>
          <a:bodyPr wrap="none" rtlCol="0">
            <a:spAutoFit/>
          </a:bodyPr>
          <a:lstStyle/>
          <a:p>
            <a:r>
              <a:rPr lang="en-US" dirty="0">
                <a:solidFill>
                  <a:schemeClr val="bg1"/>
                </a:solidFill>
              </a:rPr>
              <a:t>05/03/2019</a:t>
            </a:r>
          </a:p>
        </p:txBody>
      </p:sp>
      <p:sp>
        <p:nvSpPr>
          <p:cNvPr id="9" name="TextBox 8"/>
          <p:cNvSpPr txBox="1"/>
          <p:nvPr/>
        </p:nvSpPr>
        <p:spPr>
          <a:xfrm>
            <a:off x="4572000" y="6076950"/>
            <a:ext cx="4363453" cy="523220"/>
          </a:xfrm>
          <a:prstGeom prst="rect">
            <a:avLst/>
          </a:prstGeom>
          <a:noFill/>
        </p:spPr>
        <p:txBody>
          <a:bodyPr wrap="square" rtlCol="0">
            <a:spAutoFit/>
          </a:bodyPr>
          <a:lstStyle/>
          <a:p>
            <a:r>
              <a:rPr lang="en-US" dirty="0">
                <a:solidFill>
                  <a:schemeClr val="bg1"/>
                </a:solidFill>
              </a:rPr>
              <a:t>Filtering out low-quality data decreases availability of AOD as expected and lowers max AOD.</a:t>
            </a:r>
          </a:p>
        </p:txBody>
      </p:sp>
    </p:spTree>
    <p:extLst>
      <p:ext uri="{BB962C8B-B14F-4D97-AF65-F5344CB8AC3E}">
        <p14:creationId xmlns:p14="http://schemas.microsoft.com/office/powerpoint/2010/main" val="3987075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5" name="Rectangle 2"/>
          <p:cNvSpPr>
            <a:spLocks noChangeArrowheads="1"/>
          </p:cNvSpPr>
          <p:nvPr/>
        </p:nvSpPr>
        <p:spPr bwMode="auto">
          <a:xfrm>
            <a:off x="1950809" y="820882"/>
            <a:ext cx="5979558"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High Quality AOD</a:t>
            </a:r>
          </a:p>
        </p:txBody>
      </p:sp>
      <p:sp>
        <p:nvSpPr>
          <p:cNvPr id="17" name="Shape 147"/>
          <p:cNvSpPr txBox="1">
            <a:spLocks/>
          </p:cNvSpPr>
          <p:nvPr/>
        </p:nvSpPr>
        <p:spPr bwMode="auto">
          <a:xfrm>
            <a:off x="1696394" y="222434"/>
            <a:ext cx="5725338" cy="59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Wingdings" pitchFamily="2" charset="2"/>
              <a:buNone/>
            </a:pPr>
            <a:r>
              <a:rPr lang="en-US" sz="3000" dirty="0">
                <a:latin typeface="+mj-lt"/>
                <a:cs typeface="+mj-cs"/>
              </a:rPr>
              <a:t>GOES-17 AOD Image – Full Disk</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16</a:t>
            </a:fld>
            <a:endParaRPr lang="en-US" alt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280160"/>
            <a:ext cx="4286250" cy="53578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5920"/>
            <a:ext cx="4366260" cy="4366260"/>
          </a:xfrm>
          <a:prstGeom prst="rect">
            <a:avLst/>
          </a:prstGeom>
        </p:spPr>
      </p:pic>
      <p:sp>
        <p:nvSpPr>
          <p:cNvPr id="8" name="TextBox 7"/>
          <p:cNvSpPr txBox="1"/>
          <p:nvPr/>
        </p:nvSpPr>
        <p:spPr>
          <a:xfrm>
            <a:off x="6266994" y="1280160"/>
            <a:ext cx="1079142" cy="307777"/>
          </a:xfrm>
          <a:prstGeom prst="rect">
            <a:avLst/>
          </a:prstGeom>
          <a:noFill/>
        </p:spPr>
        <p:txBody>
          <a:bodyPr wrap="none" rtlCol="0">
            <a:spAutoFit/>
          </a:bodyPr>
          <a:lstStyle/>
          <a:p>
            <a:r>
              <a:rPr lang="en-US" dirty="0">
                <a:solidFill>
                  <a:schemeClr val="bg1"/>
                </a:solidFill>
              </a:rPr>
              <a:t>05/03/2019</a:t>
            </a:r>
          </a:p>
        </p:txBody>
      </p:sp>
      <p:sp>
        <p:nvSpPr>
          <p:cNvPr id="9" name="TextBox 8"/>
          <p:cNvSpPr txBox="1"/>
          <p:nvPr/>
        </p:nvSpPr>
        <p:spPr>
          <a:xfrm>
            <a:off x="4572000" y="6076950"/>
            <a:ext cx="4363453" cy="523220"/>
          </a:xfrm>
          <a:prstGeom prst="rect">
            <a:avLst/>
          </a:prstGeom>
          <a:noFill/>
        </p:spPr>
        <p:txBody>
          <a:bodyPr wrap="square" rtlCol="0">
            <a:spAutoFit/>
          </a:bodyPr>
          <a:lstStyle/>
          <a:p>
            <a:r>
              <a:rPr lang="en-US" dirty="0">
                <a:solidFill>
                  <a:schemeClr val="bg1"/>
                </a:solidFill>
              </a:rPr>
              <a:t>Additional filtering for medium-quality data further decreases availability of AOD and lowers max AOD.</a:t>
            </a:r>
          </a:p>
        </p:txBody>
      </p:sp>
    </p:spTree>
    <p:extLst>
      <p:ext uri="{BB962C8B-B14F-4D97-AF65-F5344CB8AC3E}">
        <p14:creationId xmlns:p14="http://schemas.microsoft.com/office/powerpoint/2010/main" val="1117908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 name="Rectangle 2"/>
          <p:cNvSpPr>
            <a:spLocks noChangeArrowheads="1"/>
          </p:cNvSpPr>
          <p:nvPr/>
        </p:nvSpPr>
        <p:spPr bwMode="auto">
          <a:xfrm>
            <a:off x="36576" y="1467870"/>
            <a:ext cx="4792876"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Low + Medium + High QC</a:t>
            </a:r>
          </a:p>
        </p:txBody>
      </p:sp>
      <p:sp>
        <p:nvSpPr>
          <p:cNvPr id="8" name="TextBox 7"/>
          <p:cNvSpPr txBox="1"/>
          <p:nvPr/>
        </p:nvSpPr>
        <p:spPr>
          <a:xfrm>
            <a:off x="4209594" y="1160093"/>
            <a:ext cx="1079142" cy="307777"/>
          </a:xfrm>
          <a:prstGeom prst="rect">
            <a:avLst/>
          </a:prstGeom>
          <a:noFill/>
        </p:spPr>
        <p:txBody>
          <a:bodyPr wrap="none" rtlCol="0">
            <a:spAutoFit/>
          </a:bodyPr>
          <a:lstStyle/>
          <a:p>
            <a:r>
              <a:rPr lang="en-US" dirty="0">
                <a:solidFill>
                  <a:schemeClr val="bg1"/>
                </a:solidFill>
              </a:rPr>
              <a:t>05/06/2019</a:t>
            </a:r>
          </a:p>
        </p:txBody>
      </p:sp>
      <p:sp>
        <p:nvSpPr>
          <p:cNvPr id="10" name="Rectangle 2"/>
          <p:cNvSpPr>
            <a:spLocks noChangeArrowheads="1"/>
          </p:cNvSpPr>
          <p:nvPr/>
        </p:nvSpPr>
        <p:spPr bwMode="auto">
          <a:xfrm>
            <a:off x="5149216" y="1467872"/>
            <a:ext cx="3040982"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Medium + High QC</a:t>
            </a:r>
          </a:p>
        </p:txBody>
      </p:sp>
      <p:sp>
        <p:nvSpPr>
          <p:cNvPr id="5" name="Title 4"/>
          <p:cNvSpPr>
            <a:spLocks noGrp="1"/>
          </p:cNvSpPr>
          <p:nvPr>
            <p:ph type="title"/>
          </p:nvPr>
        </p:nvSpPr>
        <p:spPr/>
        <p:txBody>
          <a:bodyPr/>
          <a:lstStyle/>
          <a:p>
            <a:r>
              <a:rPr lang="en-US" dirty="0"/>
              <a:t>GOES-17 AOD Image – CONUS</a:t>
            </a:r>
          </a:p>
        </p:txBody>
      </p:sp>
      <p:sp>
        <p:nvSpPr>
          <p:cNvPr id="6" name="Content Placeholder 5"/>
          <p:cNvSpPr>
            <a:spLocks noGrp="1"/>
          </p:cNvSpPr>
          <p:nvPr>
            <p:ph idx="1"/>
          </p:nvPr>
        </p:nvSpPr>
        <p:spPr>
          <a:xfrm>
            <a:off x="457200" y="5405723"/>
            <a:ext cx="8229600" cy="1026827"/>
          </a:xfrm>
        </p:spPr>
        <p:txBody>
          <a:bodyPr>
            <a:normAutofit fontScale="70000" lnSpcReduction="20000"/>
          </a:bodyPr>
          <a:lstStyle/>
          <a:p>
            <a:r>
              <a:rPr lang="en-US" dirty="0"/>
              <a:t>AOD field “looks” reasonable.</a:t>
            </a:r>
          </a:p>
          <a:p>
            <a:r>
              <a:rPr lang="en-US" dirty="0"/>
              <a:t>Filtering out low-quality data decreases availability of AOD as expected .</a:t>
            </a:r>
          </a:p>
          <a:p>
            <a:endParaRPr lang="en-US" dirty="0"/>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17</a:t>
            </a:fld>
            <a:endParaRPr lang="en-US" altLang="en-US" dirty="0">
              <a:solidFill>
                <a:prstClr val="white"/>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920240"/>
            <a:ext cx="4524375" cy="339328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20240"/>
            <a:ext cx="4524375" cy="3393281"/>
          </a:xfrm>
          <a:prstGeom prst="rect">
            <a:avLst/>
          </a:prstGeom>
        </p:spPr>
      </p:pic>
    </p:spTree>
    <p:extLst>
      <p:ext uri="{BB962C8B-B14F-4D97-AF65-F5344CB8AC3E}">
        <p14:creationId xmlns:p14="http://schemas.microsoft.com/office/powerpoint/2010/main" val="3986133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3" name="Title 2"/>
          <p:cNvSpPr>
            <a:spLocks noGrp="1"/>
          </p:cNvSpPr>
          <p:nvPr>
            <p:ph type="title"/>
          </p:nvPr>
        </p:nvSpPr>
        <p:spPr/>
        <p:txBody>
          <a:bodyPr/>
          <a:lstStyle/>
          <a:p>
            <a:r>
              <a:rPr lang="en-US" dirty="0"/>
              <a:t>GOES-17 AOD Image – CONUS</a:t>
            </a:r>
          </a:p>
        </p:txBody>
      </p:sp>
      <p:sp>
        <p:nvSpPr>
          <p:cNvPr id="14" name="Rectangle 2"/>
          <p:cNvSpPr>
            <a:spLocks noChangeArrowheads="1"/>
          </p:cNvSpPr>
          <p:nvPr/>
        </p:nvSpPr>
        <p:spPr bwMode="auto">
          <a:xfrm>
            <a:off x="843379" y="1467872"/>
            <a:ext cx="3040982"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Medium + High QC</a:t>
            </a:r>
          </a:p>
        </p:txBody>
      </p:sp>
      <p:sp>
        <p:nvSpPr>
          <p:cNvPr id="7" name="Rectangle 2"/>
          <p:cNvSpPr>
            <a:spLocks noChangeArrowheads="1"/>
          </p:cNvSpPr>
          <p:nvPr/>
        </p:nvSpPr>
        <p:spPr bwMode="auto">
          <a:xfrm>
            <a:off x="5115017" y="1467871"/>
            <a:ext cx="3040982" cy="43636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000" b="1" dirty="0">
                <a:solidFill>
                  <a:schemeClr val="bg1"/>
                </a:solidFill>
                <a:latin typeface="Arial Black" pitchFamily="34" charset="0"/>
              </a:rPr>
              <a:t>High QC</a:t>
            </a:r>
          </a:p>
        </p:txBody>
      </p:sp>
      <p:sp>
        <p:nvSpPr>
          <p:cNvPr id="8" name="TextBox 7"/>
          <p:cNvSpPr txBox="1"/>
          <p:nvPr/>
        </p:nvSpPr>
        <p:spPr>
          <a:xfrm>
            <a:off x="4209594" y="1160093"/>
            <a:ext cx="1079142" cy="307777"/>
          </a:xfrm>
          <a:prstGeom prst="rect">
            <a:avLst/>
          </a:prstGeom>
          <a:noFill/>
        </p:spPr>
        <p:txBody>
          <a:bodyPr wrap="none" rtlCol="0">
            <a:spAutoFit/>
          </a:bodyPr>
          <a:lstStyle/>
          <a:p>
            <a:r>
              <a:rPr lang="en-US" dirty="0">
                <a:solidFill>
                  <a:schemeClr val="bg1"/>
                </a:solidFill>
              </a:rPr>
              <a:t>05/06/2019</a:t>
            </a:r>
          </a:p>
        </p:txBody>
      </p:sp>
      <p:sp>
        <p:nvSpPr>
          <p:cNvPr id="4" name="Content Placeholder 3"/>
          <p:cNvSpPr>
            <a:spLocks noGrp="1"/>
          </p:cNvSpPr>
          <p:nvPr>
            <p:ph idx="1"/>
          </p:nvPr>
        </p:nvSpPr>
        <p:spPr>
          <a:xfrm>
            <a:off x="457200" y="5429249"/>
            <a:ext cx="8229600" cy="927101"/>
          </a:xfrm>
        </p:spPr>
        <p:txBody>
          <a:bodyPr>
            <a:normAutofit/>
          </a:bodyPr>
          <a:lstStyle/>
          <a:p>
            <a:r>
              <a:rPr lang="en-US" sz="2200" dirty="0"/>
              <a:t>Filtering out low- and medium-quality data further decreases availability of AOD as expected .</a:t>
            </a:r>
          </a:p>
          <a:p>
            <a:endParaRPr lang="en-US" dirty="0"/>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18</a:t>
            </a:fld>
            <a:endParaRPr lang="en-US" altLang="en-US" dirty="0">
              <a:solidFill>
                <a:prstClr val="white"/>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920240"/>
            <a:ext cx="4524375" cy="33932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20240"/>
            <a:ext cx="4524375" cy="3393281"/>
          </a:xfrm>
          <a:prstGeom prst="rect">
            <a:avLst/>
          </a:prstGeom>
        </p:spPr>
      </p:pic>
    </p:spTree>
    <p:extLst>
      <p:ext uri="{BB962C8B-B14F-4D97-AF65-F5344CB8AC3E}">
        <p14:creationId xmlns:p14="http://schemas.microsoft.com/office/powerpoint/2010/main" val="1250538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066" y="1545336"/>
            <a:ext cx="4133088" cy="41330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12" y="1545336"/>
            <a:ext cx="4133088" cy="4133088"/>
          </a:xfrm>
          <a:prstGeom prst="rect">
            <a:avLst/>
          </a:prstGeom>
        </p:spPr>
      </p:pic>
      <p:sp>
        <p:nvSpPr>
          <p:cNvPr id="9" name="Shape 147"/>
          <p:cNvSpPr txBox="1">
            <a:spLocks/>
          </p:cNvSpPr>
          <p:nvPr/>
        </p:nvSpPr>
        <p:spPr>
          <a:xfrm>
            <a:off x="1770757" y="748145"/>
            <a:ext cx="6192835" cy="36011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endParaRPr lang="en-US" dirty="0"/>
          </a:p>
        </p:txBody>
      </p:sp>
      <p:sp>
        <p:nvSpPr>
          <p:cNvPr id="10" name="Shape 164"/>
          <p:cNvSpPr txBox="1">
            <a:spLocks noGrp="1"/>
          </p:cNvSpPr>
          <p:nvPr>
            <p:ph type="title"/>
          </p:nvPr>
        </p:nvSpPr>
        <p:spPr>
          <a:xfrm>
            <a:off x="2119746" y="240999"/>
            <a:ext cx="5261956" cy="798745"/>
          </a:xfrm>
          <a:prstGeom prst="rect">
            <a:avLst/>
          </a:prstGeom>
          <a:noFill/>
          <a:ln>
            <a:noFill/>
          </a:ln>
        </p:spPr>
        <p:txBody>
          <a:bodyPr lIns="91425" tIns="45700" rIns="91425" bIns="45700" anchor="ctr" anchorCtr="0">
            <a:noAutofit/>
          </a:bodyPr>
          <a:lstStyle/>
          <a:p>
            <a:pPr lvl="0">
              <a:buSzPct val="25000"/>
            </a:pPr>
            <a:r>
              <a:rPr lang="en-US" dirty="0"/>
              <a:t>AOD M4 vs. M6 Difference in Spatial Coverage</a:t>
            </a:r>
          </a:p>
        </p:txBody>
      </p:sp>
      <p:sp>
        <p:nvSpPr>
          <p:cNvPr id="11" name="Shape 227"/>
          <p:cNvSpPr txBox="1"/>
          <p:nvPr/>
        </p:nvSpPr>
        <p:spPr>
          <a:xfrm>
            <a:off x="435133" y="5870420"/>
            <a:ext cx="8351022" cy="678174"/>
          </a:xfrm>
          <a:prstGeom prst="rect">
            <a:avLst/>
          </a:prstGeom>
          <a:noFill/>
          <a:ln>
            <a:noFill/>
          </a:ln>
        </p:spPr>
        <p:txBody>
          <a:bodyPr lIns="91425" tIns="91425" rIns="91425" bIns="91425" anchor="ctr" anchorCtr="0">
            <a:noAutofit/>
          </a:bodyPr>
          <a:lstStyle/>
          <a:p>
            <a:pPr marL="233363" lvl="0" indent="-233363">
              <a:spcBef>
                <a:spcPts val="600"/>
              </a:spcBef>
              <a:buFont typeface="Arial" pitchFamily="34" charset="0"/>
              <a:buChar char="•"/>
            </a:pPr>
            <a:r>
              <a:rPr lang="en-US" sz="1800" dirty="0">
                <a:solidFill>
                  <a:schemeClr val="lt1"/>
                </a:solidFill>
                <a:latin typeface="Calibri"/>
                <a:ea typeface="Calibri"/>
                <a:cs typeface="Calibri"/>
                <a:sym typeface="Calibri"/>
              </a:rPr>
              <a:t>Side by side comparison of M4 vs. M6 all-quality AOD spatial coverage. </a:t>
            </a:r>
          </a:p>
          <a:p>
            <a:pPr marL="233363" lvl="0" indent="-233363">
              <a:spcBef>
                <a:spcPts val="600"/>
              </a:spcBef>
              <a:buFont typeface="Arial" pitchFamily="34" charset="0"/>
              <a:buChar char="•"/>
            </a:pPr>
            <a:r>
              <a:rPr lang="en-US" sz="1800" dirty="0">
                <a:solidFill>
                  <a:schemeClr val="lt1"/>
                </a:solidFill>
                <a:latin typeface="Calibri"/>
                <a:ea typeface="Calibri"/>
                <a:cs typeface="Calibri"/>
                <a:sym typeface="Calibri"/>
              </a:rPr>
              <a:t>M4 has more missing data blocks. </a:t>
            </a:r>
            <a:endParaRPr lang="en-US" sz="1800" dirty="0">
              <a:solidFill>
                <a:srgbClr val="FFFF00"/>
              </a:solidFill>
              <a:latin typeface="Calibri"/>
              <a:ea typeface="Calibri"/>
              <a:cs typeface="Calibri"/>
              <a:sym typeface="Calibri"/>
            </a:endParaRPr>
          </a:p>
        </p:txBody>
      </p:sp>
      <p:sp>
        <p:nvSpPr>
          <p:cNvPr id="16" name="TextBox 15"/>
          <p:cNvSpPr txBox="1"/>
          <p:nvPr/>
        </p:nvSpPr>
        <p:spPr>
          <a:xfrm>
            <a:off x="3508315" y="1721223"/>
            <a:ext cx="1059906" cy="523220"/>
          </a:xfrm>
          <a:prstGeom prst="rect">
            <a:avLst/>
          </a:prstGeom>
          <a:solidFill>
            <a:schemeClr val="bg1">
              <a:lumMod val="75000"/>
            </a:schemeClr>
          </a:solidFill>
        </p:spPr>
        <p:txBody>
          <a:bodyPr wrap="none" rtlCol="0">
            <a:spAutoFit/>
          </a:bodyPr>
          <a:lstStyle/>
          <a:p>
            <a:pPr algn="ctr"/>
            <a:r>
              <a:rPr lang="en-US" b="1" dirty="0"/>
              <a:t>M4</a:t>
            </a:r>
          </a:p>
          <a:p>
            <a:pPr algn="ctr"/>
            <a:r>
              <a:rPr lang="en-US" b="1" dirty="0"/>
              <a:t>15:05 UTC</a:t>
            </a:r>
          </a:p>
        </p:txBody>
      </p:sp>
      <p:sp>
        <p:nvSpPr>
          <p:cNvPr id="17" name="TextBox 16"/>
          <p:cNvSpPr txBox="1"/>
          <p:nvPr/>
        </p:nvSpPr>
        <p:spPr>
          <a:xfrm>
            <a:off x="7726248" y="1720178"/>
            <a:ext cx="1059906" cy="523220"/>
          </a:xfrm>
          <a:prstGeom prst="rect">
            <a:avLst/>
          </a:prstGeom>
          <a:solidFill>
            <a:schemeClr val="bg1">
              <a:lumMod val="75000"/>
            </a:schemeClr>
          </a:solidFill>
        </p:spPr>
        <p:txBody>
          <a:bodyPr wrap="none" rtlCol="0">
            <a:spAutoFit/>
          </a:bodyPr>
          <a:lstStyle/>
          <a:p>
            <a:pPr algn="ctr"/>
            <a:r>
              <a:rPr lang="en-US" b="1" dirty="0"/>
              <a:t>M6</a:t>
            </a:r>
          </a:p>
          <a:p>
            <a:pPr algn="ctr"/>
            <a:r>
              <a:rPr lang="en-US" b="1" dirty="0"/>
              <a:t>15:10 UTC</a:t>
            </a:r>
          </a:p>
        </p:txBody>
      </p:sp>
      <p:sp>
        <p:nvSpPr>
          <p:cNvPr id="15" name="Shape 147"/>
          <p:cNvSpPr txBox="1">
            <a:spLocks/>
          </p:cNvSpPr>
          <p:nvPr/>
        </p:nvSpPr>
        <p:spPr>
          <a:xfrm>
            <a:off x="1694109" y="1042528"/>
            <a:ext cx="5585858" cy="4346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Font typeface="Arial"/>
              <a:buNone/>
            </a:pPr>
            <a:r>
              <a:rPr lang="en-US" sz="2000" dirty="0"/>
              <a:t>May 5, 2019</a:t>
            </a:r>
          </a:p>
          <a:p>
            <a:pPr algn="ctr">
              <a:spcBef>
                <a:spcPts val="0"/>
              </a:spcBef>
              <a:buFont typeface="Arial"/>
              <a:buNone/>
            </a:pPr>
            <a:endParaRPr lang="en-US" dirty="0"/>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19</a:t>
            </a:fld>
            <a:endParaRPr lang="en-US" altLang="en-US" dirty="0">
              <a:solidFill>
                <a:prstClr val="white"/>
              </a:solidFill>
            </a:endParaRPr>
          </a:p>
        </p:txBody>
      </p:sp>
    </p:spTree>
    <p:extLst>
      <p:ext uri="{BB962C8B-B14F-4D97-AF65-F5344CB8AC3E}">
        <p14:creationId xmlns:p14="http://schemas.microsoft.com/office/powerpoint/2010/main" val="3690633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fontScale="85000" lnSpcReduction="20000"/>
          </a:bodyPr>
          <a:lstStyle/>
          <a:p>
            <a:pPr marL="461963" indent="-461963">
              <a:spcBef>
                <a:spcPts val="0"/>
              </a:spcBef>
            </a:pPr>
            <a:r>
              <a:rPr lang="en-US" dirty="0"/>
              <a:t>Product Overview</a:t>
            </a:r>
          </a:p>
          <a:p>
            <a:pPr marL="461963" indent="-461963"/>
            <a:r>
              <a:rPr lang="en-US" dirty="0"/>
              <a:t>Review of ADRs</a:t>
            </a:r>
          </a:p>
          <a:p>
            <a:pPr marL="461963" indent="-461963"/>
            <a:r>
              <a:rPr lang="en-US" dirty="0"/>
              <a:t>Provisional Maturity Assessment</a:t>
            </a:r>
          </a:p>
          <a:p>
            <a:pPr marL="919163" lvl="1" indent="-461963"/>
            <a:r>
              <a:rPr lang="en-US" dirty="0"/>
              <a:t>Comparisons with AERONET, VIIRS, MODIS and GOES-16</a:t>
            </a:r>
          </a:p>
          <a:p>
            <a:pPr marL="461963" indent="-461963"/>
            <a:r>
              <a:rPr lang="en-US" dirty="0"/>
              <a:t>Plan for Assessing Warm Periods</a:t>
            </a:r>
          </a:p>
          <a:p>
            <a:pPr marL="919163" lvl="1" indent="-461963"/>
            <a:r>
              <a:rPr lang="en-US" dirty="0"/>
              <a:t>GOES-17 LHP Anomaly Impact and Mitigation</a:t>
            </a:r>
          </a:p>
          <a:p>
            <a:pPr>
              <a:spcBef>
                <a:spcPts val="1200"/>
              </a:spcBef>
              <a:buFont typeface="Arial" panose="020B0604020202020204" pitchFamily="34" charset="0"/>
              <a:buChar char="•"/>
            </a:pPr>
            <a:r>
              <a:rPr lang="en-US" dirty="0"/>
              <a:t>Path to Full Validation Maturity</a:t>
            </a:r>
          </a:p>
          <a:p>
            <a:pPr>
              <a:spcBef>
                <a:spcPts val="1200"/>
              </a:spcBef>
              <a:buFont typeface="Arial" panose="020B0604020202020204" pitchFamily="34" charset="0"/>
              <a:buChar char="•"/>
            </a:pPr>
            <a:r>
              <a:rPr lang="en-US" dirty="0"/>
              <a:t>Summary and Recommendations</a:t>
            </a:r>
          </a:p>
          <a:p>
            <a:pPr>
              <a:spcBef>
                <a:spcPts val="1200"/>
              </a:spcBef>
              <a:buFont typeface="Arial" panose="020B0604020202020204" pitchFamily="34" charset="0"/>
              <a:buChar char="•"/>
            </a:pPr>
            <a:r>
              <a:rPr lang="en-US" dirty="0"/>
              <a:t>Supplement</a:t>
            </a:r>
          </a:p>
          <a:p>
            <a:pPr marL="919163" lvl="1" indent="-461963"/>
            <a:r>
              <a:rPr lang="en-US" dirty="0"/>
              <a:t>Impact of LWIR FPM Anomaly (79-85)</a:t>
            </a:r>
          </a:p>
          <a:p>
            <a:pPr marL="919163" lvl="1" indent="-461963"/>
            <a:r>
              <a:rPr lang="en-US" dirty="0"/>
              <a:t>Impact of ABI Band 2 gain change (86-93)</a:t>
            </a:r>
          </a:p>
          <a:p>
            <a:pPr marL="919163" lvl="1" indent="-461963"/>
            <a:r>
              <a:rPr lang="en-US" dirty="0"/>
              <a:t>Brief overview of the AOD algorithm (94-96)</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2</a:t>
            </a:fld>
            <a:endParaRPr lang="en-US" altLang="en-US"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722312" y="4406900"/>
            <a:ext cx="7772400" cy="980646"/>
          </a:xfrm>
          <a:prstGeom prst="rect">
            <a:avLst/>
          </a:prstGeom>
        </p:spPr>
        <p:txBody>
          <a:bodyPr lIns="91425" tIns="91425" rIns="91425" bIns="91425" anchor="t" anchorCtr="0">
            <a:noAutofit/>
          </a:bodyPr>
          <a:lstStyle/>
          <a:p>
            <a:pPr lvl="0">
              <a:spcBef>
                <a:spcPts val="0"/>
              </a:spcBef>
              <a:buNone/>
            </a:pPr>
            <a:r>
              <a:rPr lang="en-US" dirty="0"/>
              <a:t>VISUAL Comparison with VIIRS  AOD</a:t>
            </a:r>
          </a:p>
        </p:txBody>
      </p:sp>
      <p:sp>
        <p:nvSpPr>
          <p:cNvPr id="4" name="Text Placeholder 2"/>
          <p:cNvSpPr>
            <a:spLocks noGrp="1"/>
          </p:cNvSpPr>
          <p:nvPr>
            <p:ph type="body" idx="1"/>
          </p:nvPr>
        </p:nvSpPr>
        <p:spPr>
          <a:xfrm>
            <a:off x="722312" y="2906713"/>
            <a:ext cx="7772400" cy="1500187"/>
          </a:xfrm>
        </p:spPr>
        <p:txBody>
          <a:bodyPr/>
          <a:lstStyle/>
          <a:p>
            <a:r>
              <a:rPr lang="en-US" dirty="0"/>
              <a:t>GOES-17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20</a:t>
            </a:fld>
            <a:endParaRPr lang="en-US" altLang="en-US" dirty="0">
              <a:solidFill>
                <a:prstClr val="white"/>
              </a:solidFill>
            </a:endParaRPr>
          </a:p>
        </p:txBody>
      </p:sp>
    </p:spTree>
    <p:extLst>
      <p:ext uri="{BB962C8B-B14F-4D97-AF65-F5344CB8AC3E}">
        <p14:creationId xmlns:p14="http://schemas.microsoft.com/office/powerpoint/2010/main" val="399769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920240"/>
            <a:ext cx="4476750" cy="33575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920240"/>
            <a:ext cx="4476750" cy="3357563"/>
          </a:xfrm>
          <a:prstGeom prst="rect">
            <a:avLst/>
          </a:prstGeom>
        </p:spPr>
      </p:pic>
      <p:sp>
        <p:nvSpPr>
          <p:cNvPr id="2" name="Title 1"/>
          <p:cNvSpPr>
            <a:spLocks noGrp="1"/>
          </p:cNvSpPr>
          <p:nvPr>
            <p:ph type="title"/>
          </p:nvPr>
        </p:nvSpPr>
        <p:spPr>
          <a:xfrm>
            <a:off x="1547794" y="125508"/>
            <a:ext cx="5994400" cy="968626"/>
          </a:xfrm>
        </p:spPr>
        <p:txBody>
          <a:bodyPr/>
          <a:lstStyle/>
          <a:p>
            <a:r>
              <a:rPr lang="en-US" sz="3200" dirty="0">
                <a:sym typeface="Calibri"/>
              </a:rPr>
              <a:t>Matching GOES-17 AOD with VIIRS AOD</a:t>
            </a:r>
            <a:endParaRPr lang="en-US" sz="3200" dirty="0"/>
          </a:p>
        </p:txBody>
      </p:sp>
      <p:sp>
        <p:nvSpPr>
          <p:cNvPr id="12" name="Shape 318"/>
          <p:cNvSpPr txBox="1"/>
          <p:nvPr/>
        </p:nvSpPr>
        <p:spPr>
          <a:xfrm>
            <a:off x="3701686" y="193014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13" name="Shape 318"/>
          <p:cNvSpPr txBox="1"/>
          <p:nvPr/>
        </p:nvSpPr>
        <p:spPr>
          <a:xfrm>
            <a:off x="2830626" y="193253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14" name="Shape 318"/>
          <p:cNvSpPr txBox="1"/>
          <p:nvPr/>
        </p:nvSpPr>
        <p:spPr>
          <a:xfrm>
            <a:off x="445640" y="193237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15" name="Shape 318"/>
          <p:cNvSpPr txBox="1"/>
          <p:nvPr/>
        </p:nvSpPr>
        <p:spPr>
          <a:xfrm>
            <a:off x="7878301" y="19451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16" name="Shape 318"/>
          <p:cNvSpPr txBox="1"/>
          <p:nvPr/>
        </p:nvSpPr>
        <p:spPr>
          <a:xfrm>
            <a:off x="6631271" y="19408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17" name="Shape 318"/>
          <p:cNvSpPr txBox="1"/>
          <p:nvPr/>
        </p:nvSpPr>
        <p:spPr>
          <a:xfrm>
            <a:off x="5288475" y="19408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18" name="Shape 318"/>
          <p:cNvSpPr txBox="1"/>
          <p:nvPr/>
        </p:nvSpPr>
        <p:spPr>
          <a:xfrm>
            <a:off x="1630747" y="1222817"/>
            <a:ext cx="1482176" cy="361612"/>
          </a:xfrm>
          <a:prstGeom prst="rect">
            <a:avLst/>
          </a:prstGeom>
          <a:noFill/>
          <a:ln>
            <a:noFill/>
          </a:ln>
        </p:spPr>
        <p:txBody>
          <a:bodyPr lIns="91425" tIns="91425" rIns="91425" bIns="91425" anchor="t" anchorCtr="0">
            <a:noAutofit/>
          </a:bodyPr>
          <a:lstStyle/>
          <a:p>
            <a:r>
              <a:rPr lang="en-US" sz="3200" b="1" dirty="0">
                <a:solidFill>
                  <a:schemeClr val="bg1"/>
                </a:solidFill>
              </a:rPr>
              <a:t>S-NPP</a:t>
            </a:r>
            <a:endParaRPr lang="en-US" sz="3200" b="1" dirty="0"/>
          </a:p>
        </p:txBody>
      </p:sp>
      <p:sp>
        <p:nvSpPr>
          <p:cNvPr id="19" name="Shape 318"/>
          <p:cNvSpPr txBox="1"/>
          <p:nvPr/>
        </p:nvSpPr>
        <p:spPr>
          <a:xfrm>
            <a:off x="5762625" y="1222818"/>
            <a:ext cx="1877811" cy="361612"/>
          </a:xfrm>
          <a:prstGeom prst="rect">
            <a:avLst/>
          </a:prstGeom>
          <a:noFill/>
          <a:ln>
            <a:noFill/>
          </a:ln>
        </p:spPr>
        <p:txBody>
          <a:bodyPr lIns="91425" tIns="91425" rIns="91425" bIns="91425" anchor="t" anchorCtr="0">
            <a:noAutofit/>
          </a:bodyPr>
          <a:lstStyle/>
          <a:p>
            <a:r>
              <a:rPr lang="en-US" sz="3200" b="1" dirty="0">
                <a:solidFill>
                  <a:schemeClr val="bg1"/>
                </a:solidFill>
              </a:rPr>
              <a:t>NOAA20</a:t>
            </a:r>
          </a:p>
        </p:txBody>
      </p:sp>
      <p:sp>
        <p:nvSpPr>
          <p:cNvPr id="23" name="Subtitle 2"/>
          <p:cNvSpPr txBox="1">
            <a:spLocks/>
          </p:cNvSpPr>
          <p:nvPr/>
        </p:nvSpPr>
        <p:spPr bwMode="auto">
          <a:xfrm>
            <a:off x="3435281" y="1260066"/>
            <a:ext cx="2219426"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a:p>
            <a:pPr algn="ctr">
              <a:spcBef>
                <a:spcPts val="0"/>
              </a:spcBef>
            </a:pPr>
            <a:r>
              <a:rPr lang="en-US" b="1" dirty="0">
                <a:solidFill>
                  <a:srgbClr val="FFC000"/>
                </a:solidFill>
              </a:rPr>
              <a:t>Mask</a:t>
            </a:r>
            <a:endParaRPr lang="en-US" dirty="0">
              <a:solidFill>
                <a:srgbClr val="FFC000"/>
              </a:solidFill>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21</a:t>
            </a:fld>
            <a:endParaRPr lang="en-US" altLang="en-US" dirty="0">
              <a:solidFill>
                <a:prstClr val="white"/>
              </a:solidFill>
            </a:endParaRPr>
          </a:p>
        </p:txBody>
      </p:sp>
      <p:sp>
        <p:nvSpPr>
          <p:cNvPr id="20" name="Shape 318"/>
          <p:cNvSpPr txBox="1"/>
          <p:nvPr/>
        </p:nvSpPr>
        <p:spPr>
          <a:xfrm>
            <a:off x="1547794" y="193623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21" name="Content Placeholder 3"/>
          <p:cNvSpPr>
            <a:spLocks noGrp="1"/>
          </p:cNvSpPr>
          <p:nvPr>
            <p:ph idx="1"/>
          </p:nvPr>
        </p:nvSpPr>
        <p:spPr>
          <a:xfrm>
            <a:off x="457200" y="5394960"/>
            <a:ext cx="8229600" cy="898525"/>
          </a:xfrm>
        </p:spPr>
        <p:txBody>
          <a:bodyPr>
            <a:normAutofit/>
          </a:bodyPr>
          <a:lstStyle/>
          <a:p>
            <a:pPr>
              <a:buFont typeface="Arial" panose="020B0604020202020204" pitchFamily="34" charset="0"/>
              <a:buChar char="•"/>
            </a:pPr>
            <a:r>
              <a:rPr lang="en-US" sz="2000" dirty="0"/>
              <a:t>S-NPP and NOAA-20 AODs are matched with GOES-17 Baseline AOD.</a:t>
            </a:r>
          </a:p>
          <a:p>
            <a:r>
              <a:rPr lang="en-US" sz="2000" dirty="0"/>
              <a:t>VIIRS swaths are used as masks to ABI AOD.</a:t>
            </a:r>
            <a:endParaRPr lang="en-US" sz="1800" dirty="0"/>
          </a:p>
        </p:txBody>
      </p:sp>
    </p:spTree>
    <p:extLst>
      <p:ext uri="{BB962C8B-B14F-4D97-AF65-F5344CB8AC3E}">
        <p14:creationId xmlns:p14="http://schemas.microsoft.com/office/powerpoint/2010/main" val="21000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522" y="1920240"/>
            <a:ext cx="4476750" cy="33575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920240"/>
            <a:ext cx="4476750" cy="3357563"/>
          </a:xfrm>
          <a:prstGeom prst="rect">
            <a:avLst/>
          </a:prstGeom>
        </p:spPr>
      </p:pic>
      <p:sp>
        <p:nvSpPr>
          <p:cNvPr id="18" name="Shape 318"/>
          <p:cNvSpPr txBox="1"/>
          <p:nvPr/>
        </p:nvSpPr>
        <p:spPr>
          <a:xfrm>
            <a:off x="590550" y="1225468"/>
            <a:ext cx="2962169" cy="361612"/>
          </a:xfrm>
          <a:prstGeom prst="rect">
            <a:avLst/>
          </a:prstGeom>
          <a:noFill/>
          <a:ln>
            <a:noFill/>
          </a:ln>
        </p:spPr>
        <p:txBody>
          <a:bodyPr lIns="91425" tIns="91425" rIns="91425" bIns="91425" anchor="t" anchorCtr="0">
            <a:noAutofit/>
          </a:bodyPr>
          <a:lstStyle/>
          <a:p>
            <a:r>
              <a:rPr lang="en-US" sz="3200" b="1" dirty="0">
                <a:solidFill>
                  <a:schemeClr val="bg1"/>
                </a:solidFill>
              </a:rPr>
              <a:t>S-NPP/VIIRS</a:t>
            </a:r>
            <a:endParaRPr lang="en-US" sz="3200" b="1" dirty="0"/>
          </a:p>
        </p:txBody>
      </p:sp>
      <p:sp>
        <p:nvSpPr>
          <p:cNvPr id="19" name="Shape 318"/>
          <p:cNvSpPr txBox="1"/>
          <p:nvPr/>
        </p:nvSpPr>
        <p:spPr>
          <a:xfrm>
            <a:off x="5688933" y="1222817"/>
            <a:ext cx="2810505" cy="366915"/>
          </a:xfrm>
          <a:prstGeom prst="rect">
            <a:avLst/>
          </a:prstGeom>
          <a:noFill/>
          <a:ln>
            <a:noFill/>
          </a:ln>
        </p:spPr>
        <p:txBody>
          <a:bodyPr lIns="91425" tIns="91425" rIns="91425" bIns="91425" anchor="t" anchorCtr="0">
            <a:noAutofit/>
          </a:bodyPr>
          <a:lstStyle/>
          <a:p>
            <a:r>
              <a:rPr lang="en-US" sz="3200" b="1" dirty="0">
                <a:solidFill>
                  <a:schemeClr val="bg1"/>
                </a:solidFill>
              </a:rPr>
              <a:t>GOES-17/ABI</a:t>
            </a:r>
          </a:p>
        </p:txBody>
      </p:sp>
      <p:sp>
        <p:nvSpPr>
          <p:cNvPr id="23" name="Subtitle 2"/>
          <p:cNvSpPr txBox="1">
            <a:spLocks/>
          </p:cNvSpPr>
          <p:nvPr/>
        </p:nvSpPr>
        <p:spPr bwMode="auto">
          <a:xfrm>
            <a:off x="3435281" y="1260066"/>
            <a:ext cx="2219426"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22</a:t>
            </a:fld>
            <a:endParaRPr lang="en-US" altLang="en-US" dirty="0">
              <a:solidFill>
                <a:prstClr val="white"/>
              </a:solidFill>
            </a:endParaRPr>
          </a:p>
        </p:txBody>
      </p:sp>
      <p:sp>
        <p:nvSpPr>
          <p:cNvPr id="20" name="Title 1"/>
          <p:cNvSpPr>
            <a:spLocks noGrp="1"/>
          </p:cNvSpPr>
          <p:nvPr>
            <p:ph type="title"/>
          </p:nvPr>
        </p:nvSpPr>
        <p:spPr>
          <a:xfrm>
            <a:off x="1547794" y="125508"/>
            <a:ext cx="5994400" cy="968626"/>
          </a:xfrm>
        </p:spPr>
        <p:txBody>
          <a:bodyPr/>
          <a:lstStyle/>
          <a:p>
            <a:r>
              <a:rPr lang="en-US" sz="3200" dirty="0">
                <a:sym typeface="Calibri"/>
              </a:rPr>
              <a:t>S-NPP vs. GOES-17</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AOD</a:t>
            </a:r>
            <a:endParaRPr lang="en-US" sz="3200" dirty="0">
              <a:solidFill>
                <a:srgbClr val="FFFF00"/>
              </a:solidFill>
            </a:endParaRPr>
          </a:p>
        </p:txBody>
      </p:sp>
      <p:sp>
        <p:nvSpPr>
          <p:cNvPr id="21" name="Shape 318"/>
          <p:cNvSpPr txBox="1"/>
          <p:nvPr/>
        </p:nvSpPr>
        <p:spPr>
          <a:xfrm>
            <a:off x="3701686" y="196189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22" name="Shape 318"/>
          <p:cNvSpPr txBox="1"/>
          <p:nvPr/>
        </p:nvSpPr>
        <p:spPr>
          <a:xfrm>
            <a:off x="2830626" y="196428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24" name="Shape 318"/>
          <p:cNvSpPr txBox="1"/>
          <p:nvPr/>
        </p:nvSpPr>
        <p:spPr>
          <a:xfrm>
            <a:off x="445640" y="196412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25" name="Shape 318"/>
          <p:cNvSpPr txBox="1"/>
          <p:nvPr/>
        </p:nvSpPr>
        <p:spPr>
          <a:xfrm>
            <a:off x="1547794" y="196798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26" name="Shape 318"/>
          <p:cNvSpPr txBox="1"/>
          <p:nvPr/>
        </p:nvSpPr>
        <p:spPr>
          <a:xfrm>
            <a:off x="8222886" y="196189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27" name="Shape 318"/>
          <p:cNvSpPr txBox="1"/>
          <p:nvPr/>
        </p:nvSpPr>
        <p:spPr>
          <a:xfrm>
            <a:off x="7351826" y="196428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28" name="Shape 318"/>
          <p:cNvSpPr txBox="1"/>
          <p:nvPr/>
        </p:nvSpPr>
        <p:spPr>
          <a:xfrm>
            <a:off x="4966840" y="196412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29" name="Shape 318"/>
          <p:cNvSpPr txBox="1"/>
          <p:nvPr/>
        </p:nvSpPr>
        <p:spPr>
          <a:xfrm>
            <a:off x="6068994" y="196798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31" name="Content Placeholder 3"/>
          <p:cNvSpPr>
            <a:spLocks noGrp="1"/>
          </p:cNvSpPr>
          <p:nvPr>
            <p:ph idx="1"/>
          </p:nvPr>
        </p:nvSpPr>
        <p:spPr>
          <a:xfrm>
            <a:off x="0" y="5394960"/>
            <a:ext cx="9094470" cy="1129665"/>
          </a:xfrm>
        </p:spPr>
        <p:txBody>
          <a:bodyPr>
            <a:normAutofit fontScale="70000" lnSpcReduction="20000"/>
          </a:bodyPr>
          <a:lstStyle/>
          <a:p>
            <a:pPr>
              <a:buFont typeface="Arial" panose="020B0604020202020204" pitchFamily="34" charset="0"/>
              <a:buChar char="•"/>
            </a:pPr>
            <a:r>
              <a:rPr lang="en-US" sz="2600" dirty="0"/>
              <a:t>At some places ABI AOD is higher/lower than VIIRS AOD, but …</a:t>
            </a:r>
          </a:p>
          <a:p>
            <a:pPr>
              <a:buFont typeface="Arial" panose="020B0604020202020204" pitchFamily="34" charset="0"/>
              <a:buChar char="•"/>
            </a:pPr>
            <a:r>
              <a:rPr lang="en-US" sz="2600" dirty="0"/>
              <a:t>Overall ABI and VIIRS </a:t>
            </a:r>
            <a:r>
              <a:rPr lang="en-US" sz="2600" dirty="0" err="1"/>
              <a:t>low+medium+high</a:t>
            </a:r>
            <a:r>
              <a:rPr lang="en-US" sz="2600" dirty="0"/>
              <a:t> QC AOD fields are visually similar enough.</a:t>
            </a:r>
          </a:p>
          <a:p>
            <a:r>
              <a:rPr lang="en-US" sz="2600" dirty="0"/>
              <a:t>Fewer ABI retrievals (2-km ABI vs. 0.75-km VIIRS, and no ABI retrieval over bright land).</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2768394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920240"/>
            <a:ext cx="4476750" cy="33575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 y="1920240"/>
            <a:ext cx="4476750" cy="3357563"/>
          </a:xfrm>
          <a:prstGeom prst="rect">
            <a:avLst/>
          </a:prstGeom>
        </p:spPr>
      </p:pic>
      <p:sp>
        <p:nvSpPr>
          <p:cNvPr id="4" name="Title 3"/>
          <p:cNvSpPr>
            <a:spLocks noGrp="1"/>
          </p:cNvSpPr>
          <p:nvPr>
            <p:ph type="title"/>
          </p:nvPr>
        </p:nvSpPr>
        <p:spPr/>
        <p:txBody>
          <a:bodyPr/>
          <a:lstStyle/>
          <a:p>
            <a:r>
              <a:rPr lang="en-US" sz="3200" dirty="0">
                <a:sym typeface="Calibri"/>
              </a:rPr>
              <a:t>S-NPP vs. GOES-17  </a:t>
            </a:r>
            <a:br>
              <a:rPr lang="en-US" sz="3200" dirty="0">
                <a:sym typeface="Calibri"/>
              </a:rPr>
            </a:br>
            <a:r>
              <a:rPr lang="en-US" sz="3200" dirty="0" err="1">
                <a:solidFill>
                  <a:srgbClr val="FFFF00"/>
                </a:solidFill>
                <a:sym typeface="Calibri"/>
              </a:rPr>
              <a:t>Medium+High</a:t>
            </a:r>
            <a:r>
              <a:rPr lang="en-US" sz="3200" dirty="0">
                <a:solidFill>
                  <a:srgbClr val="FFFF00"/>
                </a:solidFill>
                <a:sym typeface="Calibri"/>
              </a:rPr>
              <a:t> QC AOD </a:t>
            </a:r>
            <a:endParaRPr lang="en-US" sz="3200" dirty="0">
              <a:solidFill>
                <a:srgbClr val="FFFF00"/>
              </a:solidFill>
            </a:endParaRPr>
          </a:p>
        </p:txBody>
      </p:sp>
      <p:sp>
        <p:nvSpPr>
          <p:cNvPr id="24" name="Subtitle 2"/>
          <p:cNvSpPr txBox="1">
            <a:spLocks/>
          </p:cNvSpPr>
          <p:nvPr/>
        </p:nvSpPr>
        <p:spPr bwMode="auto">
          <a:xfrm>
            <a:off x="3435281" y="1260066"/>
            <a:ext cx="2219426" cy="64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23</a:t>
            </a:fld>
            <a:endParaRPr lang="en-US" altLang="en-US" dirty="0">
              <a:solidFill>
                <a:prstClr val="white"/>
              </a:solidFill>
            </a:endParaRPr>
          </a:p>
        </p:txBody>
      </p:sp>
      <p:sp>
        <p:nvSpPr>
          <p:cNvPr id="23" name="Shape 318"/>
          <p:cNvSpPr txBox="1"/>
          <p:nvPr/>
        </p:nvSpPr>
        <p:spPr>
          <a:xfrm>
            <a:off x="3701686" y="196189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31" name="Shape 318"/>
          <p:cNvSpPr txBox="1"/>
          <p:nvPr/>
        </p:nvSpPr>
        <p:spPr>
          <a:xfrm>
            <a:off x="2830626" y="196428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32" name="Shape 318"/>
          <p:cNvSpPr txBox="1"/>
          <p:nvPr/>
        </p:nvSpPr>
        <p:spPr>
          <a:xfrm>
            <a:off x="445640" y="196412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33" name="Shape 318"/>
          <p:cNvSpPr txBox="1"/>
          <p:nvPr/>
        </p:nvSpPr>
        <p:spPr>
          <a:xfrm>
            <a:off x="1547794" y="196798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39" name="Shape 318"/>
          <p:cNvSpPr txBox="1"/>
          <p:nvPr/>
        </p:nvSpPr>
        <p:spPr>
          <a:xfrm>
            <a:off x="8222886" y="196189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40" name="Shape 318"/>
          <p:cNvSpPr txBox="1"/>
          <p:nvPr/>
        </p:nvSpPr>
        <p:spPr>
          <a:xfrm>
            <a:off x="7351826" y="196428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41" name="Shape 318"/>
          <p:cNvSpPr txBox="1"/>
          <p:nvPr/>
        </p:nvSpPr>
        <p:spPr>
          <a:xfrm>
            <a:off x="4966840" y="196412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42" name="Shape 318"/>
          <p:cNvSpPr txBox="1"/>
          <p:nvPr/>
        </p:nvSpPr>
        <p:spPr>
          <a:xfrm>
            <a:off x="6068994" y="196798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21" name="Content Placeholder 4"/>
          <p:cNvSpPr>
            <a:spLocks noGrp="1"/>
          </p:cNvSpPr>
          <p:nvPr>
            <p:ph idx="1"/>
          </p:nvPr>
        </p:nvSpPr>
        <p:spPr>
          <a:xfrm>
            <a:off x="200025" y="5394960"/>
            <a:ext cx="8610600" cy="1224915"/>
          </a:xfrm>
        </p:spPr>
        <p:txBody>
          <a:bodyPr>
            <a:noAutofit/>
          </a:bodyPr>
          <a:lstStyle/>
          <a:p>
            <a:pPr>
              <a:lnSpc>
                <a:spcPct val="80000"/>
              </a:lnSpc>
              <a:buFont typeface="Arial" panose="020B0604020202020204" pitchFamily="34" charset="0"/>
              <a:buChar char="•"/>
            </a:pPr>
            <a:r>
              <a:rPr lang="en-US" sz="1800" dirty="0"/>
              <a:t>ABI satellite zenith angle threshold of 60</a:t>
            </a:r>
            <a:r>
              <a:rPr lang="en-US" sz="1800" baseline="30000" dirty="0"/>
              <a:t>o</a:t>
            </a:r>
            <a:r>
              <a:rPr lang="en-US" sz="1800" dirty="0"/>
              <a:t> excludes retrievals over North East.</a:t>
            </a:r>
          </a:p>
          <a:p>
            <a:pPr>
              <a:lnSpc>
                <a:spcPct val="80000"/>
              </a:lnSpc>
              <a:buFont typeface="Arial" panose="020B0604020202020204" pitchFamily="34" charset="0"/>
              <a:buChar char="•"/>
            </a:pPr>
            <a:r>
              <a:rPr lang="en-US" sz="1800" dirty="0"/>
              <a:t>Spatial variability test of 3x3 pixels excludes pixels with high spatial variability. More ABI pixels are excluded due to larger pixel size (2-km ABI vs. 0.75-km VIIRS).</a:t>
            </a:r>
          </a:p>
        </p:txBody>
      </p:sp>
      <p:sp>
        <p:nvSpPr>
          <p:cNvPr id="18" name="Shape 318"/>
          <p:cNvSpPr txBox="1"/>
          <p:nvPr/>
        </p:nvSpPr>
        <p:spPr>
          <a:xfrm>
            <a:off x="590550" y="1225468"/>
            <a:ext cx="2962169" cy="361612"/>
          </a:xfrm>
          <a:prstGeom prst="rect">
            <a:avLst/>
          </a:prstGeom>
          <a:noFill/>
          <a:ln>
            <a:noFill/>
          </a:ln>
        </p:spPr>
        <p:txBody>
          <a:bodyPr lIns="91425" tIns="91425" rIns="91425" bIns="91425" anchor="t" anchorCtr="0">
            <a:noAutofit/>
          </a:bodyPr>
          <a:lstStyle/>
          <a:p>
            <a:r>
              <a:rPr lang="en-US" sz="3200" b="1" dirty="0">
                <a:solidFill>
                  <a:schemeClr val="bg1"/>
                </a:solidFill>
              </a:rPr>
              <a:t>S-NPP/VIIRS</a:t>
            </a:r>
            <a:endParaRPr lang="en-US" sz="3200" b="1" dirty="0"/>
          </a:p>
        </p:txBody>
      </p:sp>
      <p:sp>
        <p:nvSpPr>
          <p:cNvPr id="22" name="Shape 318"/>
          <p:cNvSpPr txBox="1"/>
          <p:nvPr/>
        </p:nvSpPr>
        <p:spPr>
          <a:xfrm>
            <a:off x="5688933" y="1222817"/>
            <a:ext cx="2810505" cy="366915"/>
          </a:xfrm>
          <a:prstGeom prst="rect">
            <a:avLst/>
          </a:prstGeom>
          <a:noFill/>
          <a:ln>
            <a:noFill/>
          </a:ln>
        </p:spPr>
        <p:txBody>
          <a:bodyPr lIns="91425" tIns="91425" rIns="91425" bIns="91425" anchor="t" anchorCtr="0">
            <a:noAutofit/>
          </a:bodyPr>
          <a:lstStyle/>
          <a:p>
            <a:r>
              <a:rPr lang="en-US" sz="3200" b="1" dirty="0">
                <a:solidFill>
                  <a:schemeClr val="bg1"/>
                </a:solidFill>
              </a:rPr>
              <a:t>GOES-17/ABI</a:t>
            </a:r>
          </a:p>
        </p:txBody>
      </p:sp>
    </p:spTree>
    <p:extLst>
      <p:ext uri="{BB962C8B-B14F-4D97-AF65-F5344CB8AC3E}">
        <p14:creationId xmlns:p14="http://schemas.microsoft.com/office/powerpoint/2010/main" val="360815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920240"/>
            <a:ext cx="4476750" cy="33575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920240"/>
            <a:ext cx="4476750" cy="3357563"/>
          </a:xfrm>
          <a:prstGeom prst="rect">
            <a:avLst/>
          </a:prstGeom>
        </p:spPr>
      </p:pic>
      <p:sp>
        <p:nvSpPr>
          <p:cNvPr id="3" name="Content Placeholder 2"/>
          <p:cNvSpPr>
            <a:spLocks noGrp="1"/>
          </p:cNvSpPr>
          <p:nvPr>
            <p:ph idx="1"/>
          </p:nvPr>
        </p:nvSpPr>
        <p:spPr>
          <a:xfrm>
            <a:off x="457200" y="5394960"/>
            <a:ext cx="8229600" cy="888538"/>
          </a:xfrm>
        </p:spPr>
        <p:txBody>
          <a:bodyPr>
            <a:normAutofit/>
          </a:bodyPr>
          <a:lstStyle/>
          <a:p>
            <a:pPr>
              <a:lnSpc>
                <a:spcPct val="80000"/>
              </a:lnSpc>
              <a:buFont typeface="Arial" panose="020B0604020202020204" pitchFamily="34" charset="0"/>
              <a:buChar char="•"/>
            </a:pPr>
            <a:r>
              <a:rPr lang="en-US" sz="1800" dirty="0"/>
              <a:t>Additional internal tests and more stringent criteria for spatial variability excludes more pixels in both ABI and VIIRS AOD fields.</a:t>
            </a:r>
          </a:p>
        </p:txBody>
      </p:sp>
      <p:sp>
        <p:nvSpPr>
          <p:cNvPr id="21" name="Subtitle 2"/>
          <p:cNvSpPr txBox="1">
            <a:spLocks/>
          </p:cNvSpPr>
          <p:nvPr/>
        </p:nvSpPr>
        <p:spPr bwMode="auto">
          <a:xfrm>
            <a:off x="3435281" y="1276350"/>
            <a:ext cx="2219426" cy="6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24</a:t>
            </a:fld>
            <a:endParaRPr lang="en-US" altLang="en-US" dirty="0">
              <a:solidFill>
                <a:prstClr val="white"/>
              </a:solidFill>
            </a:endParaRPr>
          </a:p>
        </p:txBody>
      </p:sp>
      <p:sp>
        <p:nvSpPr>
          <p:cNvPr id="32" name="Title 1"/>
          <p:cNvSpPr>
            <a:spLocks noGrp="1"/>
          </p:cNvSpPr>
          <p:nvPr>
            <p:ph type="title"/>
          </p:nvPr>
        </p:nvSpPr>
        <p:spPr>
          <a:xfrm>
            <a:off x="1547794" y="125508"/>
            <a:ext cx="5994400" cy="968626"/>
          </a:xfrm>
        </p:spPr>
        <p:txBody>
          <a:bodyPr/>
          <a:lstStyle/>
          <a:p>
            <a:r>
              <a:rPr lang="en-US" sz="3200" dirty="0">
                <a:sym typeface="Calibri"/>
              </a:rPr>
              <a:t>S-NPP vs. GOES-17</a:t>
            </a:r>
            <a:br>
              <a:rPr lang="en-US" sz="3200" dirty="0">
                <a:sym typeface="Calibri"/>
              </a:rPr>
            </a:br>
            <a:r>
              <a:rPr lang="en-US" sz="3200" dirty="0">
                <a:solidFill>
                  <a:srgbClr val="FFFF00"/>
                </a:solidFill>
                <a:sym typeface="Calibri"/>
              </a:rPr>
              <a:t>High QC AOD</a:t>
            </a:r>
            <a:endParaRPr lang="en-US" sz="3200" dirty="0">
              <a:solidFill>
                <a:srgbClr val="FFFF00"/>
              </a:solidFill>
            </a:endParaRPr>
          </a:p>
        </p:txBody>
      </p:sp>
      <p:sp>
        <p:nvSpPr>
          <p:cNvPr id="33" name="Shape 318"/>
          <p:cNvSpPr txBox="1"/>
          <p:nvPr/>
        </p:nvSpPr>
        <p:spPr>
          <a:xfrm>
            <a:off x="3701686" y="196189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34" name="Shape 318"/>
          <p:cNvSpPr txBox="1"/>
          <p:nvPr/>
        </p:nvSpPr>
        <p:spPr>
          <a:xfrm>
            <a:off x="2830626" y="196428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35" name="Shape 318"/>
          <p:cNvSpPr txBox="1"/>
          <p:nvPr/>
        </p:nvSpPr>
        <p:spPr>
          <a:xfrm>
            <a:off x="445640" y="196412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36" name="Shape 318"/>
          <p:cNvSpPr txBox="1"/>
          <p:nvPr/>
        </p:nvSpPr>
        <p:spPr>
          <a:xfrm>
            <a:off x="1547794" y="196798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37" name="Shape 318"/>
          <p:cNvSpPr txBox="1"/>
          <p:nvPr/>
        </p:nvSpPr>
        <p:spPr>
          <a:xfrm>
            <a:off x="8222886" y="1961894"/>
            <a:ext cx="733837" cy="366915"/>
          </a:xfrm>
          <a:prstGeom prst="rect">
            <a:avLst/>
          </a:prstGeom>
          <a:noFill/>
          <a:ln>
            <a:noFill/>
          </a:ln>
        </p:spPr>
        <p:txBody>
          <a:bodyPr lIns="91425" tIns="91425" rIns="91425" bIns="91425" anchor="t" anchorCtr="0">
            <a:noAutofit/>
          </a:bodyPr>
          <a:lstStyle/>
          <a:p>
            <a:r>
              <a:rPr lang="en-US" sz="1600" b="1" dirty="0">
                <a:solidFill>
                  <a:srgbClr val="FF9900"/>
                </a:solidFill>
              </a:rPr>
              <a:t>18:50</a:t>
            </a:r>
          </a:p>
        </p:txBody>
      </p:sp>
      <p:sp>
        <p:nvSpPr>
          <p:cNvPr id="38" name="Shape 318"/>
          <p:cNvSpPr txBox="1"/>
          <p:nvPr/>
        </p:nvSpPr>
        <p:spPr>
          <a:xfrm>
            <a:off x="7351826" y="1964282"/>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20:30</a:t>
            </a:r>
          </a:p>
        </p:txBody>
      </p:sp>
      <p:sp>
        <p:nvSpPr>
          <p:cNvPr id="39" name="Shape 318"/>
          <p:cNvSpPr txBox="1"/>
          <p:nvPr/>
        </p:nvSpPr>
        <p:spPr>
          <a:xfrm>
            <a:off x="4966840" y="1964120"/>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23:50</a:t>
            </a:r>
          </a:p>
        </p:txBody>
      </p:sp>
      <p:sp>
        <p:nvSpPr>
          <p:cNvPr id="40" name="Shape 318"/>
          <p:cNvSpPr txBox="1"/>
          <p:nvPr/>
        </p:nvSpPr>
        <p:spPr>
          <a:xfrm>
            <a:off x="6068994" y="1967988"/>
            <a:ext cx="722093" cy="366915"/>
          </a:xfrm>
          <a:prstGeom prst="rect">
            <a:avLst/>
          </a:prstGeom>
          <a:noFill/>
          <a:ln>
            <a:noFill/>
          </a:ln>
        </p:spPr>
        <p:txBody>
          <a:bodyPr lIns="91425" tIns="91425" rIns="91425" bIns="91425" anchor="t" anchorCtr="0">
            <a:noAutofit/>
          </a:bodyPr>
          <a:lstStyle/>
          <a:p>
            <a:r>
              <a:rPr lang="en-US" sz="1600" b="1" dirty="0">
                <a:solidFill>
                  <a:srgbClr val="FF9900"/>
                </a:solidFill>
              </a:rPr>
              <a:t>22:10</a:t>
            </a:r>
          </a:p>
        </p:txBody>
      </p:sp>
      <p:sp>
        <p:nvSpPr>
          <p:cNvPr id="18" name="Shape 318"/>
          <p:cNvSpPr txBox="1"/>
          <p:nvPr/>
        </p:nvSpPr>
        <p:spPr>
          <a:xfrm>
            <a:off x="590550" y="1225468"/>
            <a:ext cx="2962169" cy="361612"/>
          </a:xfrm>
          <a:prstGeom prst="rect">
            <a:avLst/>
          </a:prstGeom>
          <a:noFill/>
          <a:ln>
            <a:noFill/>
          </a:ln>
        </p:spPr>
        <p:txBody>
          <a:bodyPr lIns="91425" tIns="91425" rIns="91425" bIns="91425" anchor="t" anchorCtr="0">
            <a:noAutofit/>
          </a:bodyPr>
          <a:lstStyle/>
          <a:p>
            <a:r>
              <a:rPr lang="en-US" sz="3200" b="1" dirty="0">
                <a:solidFill>
                  <a:schemeClr val="bg1"/>
                </a:solidFill>
              </a:rPr>
              <a:t>S-NPP/VIIRS</a:t>
            </a:r>
            <a:endParaRPr lang="en-US" sz="3200" b="1" dirty="0"/>
          </a:p>
        </p:txBody>
      </p:sp>
      <p:sp>
        <p:nvSpPr>
          <p:cNvPr id="20" name="Shape 318"/>
          <p:cNvSpPr txBox="1"/>
          <p:nvPr/>
        </p:nvSpPr>
        <p:spPr>
          <a:xfrm>
            <a:off x="5688933" y="1222817"/>
            <a:ext cx="2810505" cy="366915"/>
          </a:xfrm>
          <a:prstGeom prst="rect">
            <a:avLst/>
          </a:prstGeom>
          <a:noFill/>
          <a:ln>
            <a:noFill/>
          </a:ln>
        </p:spPr>
        <p:txBody>
          <a:bodyPr lIns="91425" tIns="91425" rIns="91425" bIns="91425" anchor="t" anchorCtr="0">
            <a:noAutofit/>
          </a:bodyPr>
          <a:lstStyle/>
          <a:p>
            <a:r>
              <a:rPr lang="en-US" sz="3200" b="1" dirty="0">
                <a:solidFill>
                  <a:schemeClr val="bg1"/>
                </a:solidFill>
              </a:rPr>
              <a:t>GOES-17/ABI</a:t>
            </a:r>
          </a:p>
        </p:txBody>
      </p:sp>
    </p:spTree>
    <p:extLst>
      <p:ext uri="{BB962C8B-B14F-4D97-AF65-F5344CB8AC3E}">
        <p14:creationId xmlns:p14="http://schemas.microsoft.com/office/powerpoint/2010/main" val="249754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920240"/>
            <a:ext cx="4476750" cy="33575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 y="1920240"/>
            <a:ext cx="4476750" cy="3357563"/>
          </a:xfrm>
          <a:prstGeom prst="rect">
            <a:avLst/>
          </a:prstGeom>
        </p:spPr>
      </p:pic>
      <p:sp>
        <p:nvSpPr>
          <p:cNvPr id="18" name="Shape 318"/>
          <p:cNvSpPr txBox="1"/>
          <p:nvPr/>
        </p:nvSpPr>
        <p:spPr>
          <a:xfrm>
            <a:off x="533399" y="1213637"/>
            <a:ext cx="3171825" cy="366915"/>
          </a:xfrm>
          <a:prstGeom prst="rect">
            <a:avLst/>
          </a:prstGeom>
          <a:noFill/>
          <a:ln>
            <a:noFill/>
          </a:ln>
        </p:spPr>
        <p:txBody>
          <a:bodyPr lIns="91425" tIns="91425" rIns="91425" bIns="91425" anchor="t" anchorCtr="0">
            <a:noAutofit/>
          </a:bodyPr>
          <a:lstStyle/>
          <a:p>
            <a:r>
              <a:rPr lang="en-US" sz="3200" b="1" dirty="0">
                <a:solidFill>
                  <a:schemeClr val="bg1"/>
                </a:solidFill>
              </a:rPr>
              <a:t>NOAA-20/VIIRS</a:t>
            </a:r>
            <a:endParaRPr lang="en-US" sz="3200" b="1" dirty="0"/>
          </a:p>
        </p:txBody>
      </p:sp>
      <p:sp>
        <p:nvSpPr>
          <p:cNvPr id="19" name="Shape 318"/>
          <p:cNvSpPr txBox="1"/>
          <p:nvPr/>
        </p:nvSpPr>
        <p:spPr>
          <a:xfrm>
            <a:off x="5654707" y="1222817"/>
            <a:ext cx="2901882" cy="366915"/>
          </a:xfrm>
          <a:prstGeom prst="rect">
            <a:avLst/>
          </a:prstGeom>
          <a:noFill/>
          <a:ln>
            <a:noFill/>
          </a:ln>
        </p:spPr>
        <p:txBody>
          <a:bodyPr lIns="91425" tIns="91425" rIns="91425" bIns="91425" anchor="t" anchorCtr="0">
            <a:noAutofit/>
          </a:bodyPr>
          <a:lstStyle/>
          <a:p>
            <a:r>
              <a:rPr lang="en-US" sz="3200" b="1" dirty="0">
                <a:solidFill>
                  <a:schemeClr val="bg1"/>
                </a:solidFill>
              </a:rPr>
              <a:t>GOES-17/ABI</a:t>
            </a:r>
          </a:p>
        </p:txBody>
      </p:sp>
      <p:sp>
        <p:nvSpPr>
          <p:cNvPr id="23" name="Subtitle 2"/>
          <p:cNvSpPr txBox="1">
            <a:spLocks/>
          </p:cNvSpPr>
          <p:nvPr/>
        </p:nvSpPr>
        <p:spPr bwMode="auto">
          <a:xfrm>
            <a:off x="3435281" y="1260066"/>
            <a:ext cx="2219426"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25</a:t>
            </a:fld>
            <a:endParaRPr lang="en-US" altLang="en-US" dirty="0">
              <a:solidFill>
                <a:prstClr val="white"/>
              </a:solidFill>
            </a:endParaRPr>
          </a:p>
        </p:txBody>
      </p:sp>
      <p:sp>
        <p:nvSpPr>
          <p:cNvPr id="20" name="Title 1"/>
          <p:cNvSpPr>
            <a:spLocks noGrp="1"/>
          </p:cNvSpPr>
          <p:nvPr>
            <p:ph type="title"/>
          </p:nvPr>
        </p:nvSpPr>
        <p:spPr>
          <a:xfrm>
            <a:off x="1547794" y="125508"/>
            <a:ext cx="5994400" cy="968626"/>
          </a:xfrm>
        </p:spPr>
        <p:txBody>
          <a:bodyPr/>
          <a:lstStyle/>
          <a:p>
            <a:r>
              <a:rPr lang="en-US" sz="3200" dirty="0">
                <a:sym typeface="Calibri"/>
              </a:rPr>
              <a:t>NOAA-20 vs. GOES-17</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AOD</a:t>
            </a:r>
            <a:endParaRPr lang="en-US" sz="3200" dirty="0">
              <a:solidFill>
                <a:srgbClr val="FFFF00"/>
              </a:solidFill>
            </a:endParaRPr>
          </a:p>
        </p:txBody>
      </p:sp>
      <p:sp>
        <p:nvSpPr>
          <p:cNvPr id="21" name="Shape 318"/>
          <p:cNvSpPr txBox="1"/>
          <p:nvPr/>
        </p:nvSpPr>
        <p:spPr>
          <a:xfrm>
            <a:off x="7878301" y="19705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22" name="Shape 318"/>
          <p:cNvSpPr txBox="1"/>
          <p:nvPr/>
        </p:nvSpPr>
        <p:spPr>
          <a:xfrm>
            <a:off x="6631271" y="19662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24" name="Shape 318"/>
          <p:cNvSpPr txBox="1"/>
          <p:nvPr/>
        </p:nvSpPr>
        <p:spPr>
          <a:xfrm>
            <a:off x="5288475" y="19662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25" name="Shape 318"/>
          <p:cNvSpPr txBox="1"/>
          <p:nvPr/>
        </p:nvSpPr>
        <p:spPr>
          <a:xfrm>
            <a:off x="3331701" y="19705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26" name="Shape 318"/>
          <p:cNvSpPr txBox="1"/>
          <p:nvPr/>
        </p:nvSpPr>
        <p:spPr>
          <a:xfrm>
            <a:off x="2084671" y="19662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27" name="Shape 318"/>
          <p:cNvSpPr txBox="1"/>
          <p:nvPr/>
        </p:nvSpPr>
        <p:spPr>
          <a:xfrm>
            <a:off x="741875" y="19662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17" name="Content Placeholder 3"/>
          <p:cNvSpPr txBox="1">
            <a:spLocks/>
          </p:cNvSpPr>
          <p:nvPr/>
        </p:nvSpPr>
        <p:spPr bwMode="auto">
          <a:xfrm>
            <a:off x="0" y="5394960"/>
            <a:ext cx="909447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Same findings as for S-NPP</a:t>
            </a:r>
            <a:r>
              <a:rPr lang="en-US" sz="2600" dirty="0"/>
              <a:t>.</a:t>
            </a:r>
          </a:p>
          <a:p>
            <a:endParaRPr lang="en-US" sz="2400" dirty="0"/>
          </a:p>
        </p:txBody>
      </p:sp>
    </p:spTree>
    <p:extLst>
      <p:ext uri="{BB962C8B-B14F-4D97-AF65-F5344CB8AC3E}">
        <p14:creationId xmlns:p14="http://schemas.microsoft.com/office/powerpoint/2010/main" val="3414058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920240"/>
            <a:ext cx="4476750" cy="33575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920240"/>
            <a:ext cx="4476750" cy="3357563"/>
          </a:xfrm>
          <a:prstGeom prst="rect">
            <a:avLst/>
          </a:prstGeom>
        </p:spPr>
      </p:pic>
      <p:sp>
        <p:nvSpPr>
          <p:cNvPr id="5" name="Content Placeholder 4"/>
          <p:cNvSpPr>
            <a:spLocks noGrp="1"/>
          </p:cNvSpPr>
          <p:nvPr>
            <p:ph idx="1"/>
          </p:nvPr>
        </p:nvSpPr>
        <p:spPr>
          <a:xfrm>
            <a:off x="457200" y="5394960"/>
            <a:ext cx="8229600" cy="1224915"/>
          </a:xfrm>
        </p:spPr>
        <p:txBody>
          <a:bodyPr>
            <a:noAutofit/>
          </a:bodyPr>
          <a:lstStyle/>
          <a:p>
            <a:pPr>
              <a:lnSpc>
                <a:spcPct val="80000"/>
              </a:lnSpc>
              <a:buFont typeface="Arial" panose="020B0604020202020204" pitchFamily="34" charset="0"/>
              <a:buChar char="•"/>
            </a:pPr>
            <a:r>
              <a:rPr lang="en-US" sz="1800" dirty="0"/>
              <a:t>Same findings as for S-NPP.</a:t>
            </a:r>
          </a:p>
        </p:txBody>
      </p:sp>
      <p:sp>
        <p:nvSpPr>
          <p:cNvPr id="24" name="Subtitle 2"/>
          <p:cNvSpPr txBox="1">
            <a:spLocks/>
          </p:cNvSpPr>
          <p:nvPr/>
        </p:nvSpPr>
        <p:spPr bwMode="auto">
          <a:xfrm>
            <a:off x="3435281" y="1260066"/>
            <a:ext cx="2219426" cy="64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26</a:t>
            </a:fld>
            <a:endParaRPr lang="en-US" altLang="en-US" dirty="0">
              <a:solidFill>
                <a:prstClr val="white"/>
              </a:solidFill>
            </a:endParaRPr>
          </a:p>
        </p:txBody>
      </p:sp>
      <p:sp>
        <p:nvSpPr>
          <p:cNvPr id="21" name="Title 1"/>
          <p:cNvSpPr>
            <a:spLocks noGrp="1"/>
          </p:cNvSpPr>
          <p:nvPr>
            <p:ph type="title"/>
          </p:nvPr>
        </p:nvSpPr>
        <p:spPr>
          <a:xfrm>
            <a:off x="1547794" y="125508"/>
            <a:ext cx="5994400" cy="968626"/>
          </a:xfrm>
        </p:spPr>
        <p:txBody>
          <a:bodyPr/>
          <a:lstStyle/>
          <a:p>
            <a:r>
              <a:rPr lang="en-US" sz="3200" dirty="0">
                <a:sym typeface="Calibri"/>
              </a:rPr>
              <a:t>NOAA-20 vs. GOES-17</a:t>
            </a:r>
            <a:br>
              <a:rPr lang="en-US" sz="3200" dirty="0">
                <a:sym typeface="Calibri"/>
              </a:rPr>
            </a:br>
            <a:r>
              <a:rPr lang="en-US" sz="3200" dirty="0" err="1">
                <a:solidFill>
                  <a:srgbClr val="FFFF00"/>
                </a:solidFill>
                <a:sym typeface="Calibri"/>
              </a:rPr>
              <a:t>Medium+High</a:t>
            </a:r>
            <a:r>
              <a:rPr lang="en-US" sz="3200" dirty="0">
                <a:solidFill>
                  <a:srgbClr val="FFFF00"/>
                </a:solidFill>
                <a:sym typeface="Calibri"/>
              </a:rPr>
              <a:t> QC AOD</a:t>
            </a:r>
            <a:endParaRPr lang="en-US" sz="3200" dirty="0">
              <a:solidFill>
                <a:srgbClr val="FFFF00"/>
              </a:solidFill>
            </a:endParaRPr>
          </a:p>
        </p:txBody>
      </p:sp>
      <p:sp>
        <p:nvSpPr>
          <p:cNvPr id="22" name="Shape 318"/>
          <p:cNvSpPr txBox="1"/>
          <p:nvPr/>
        </p:nvSpPr>
        <p:spPr>
          <a:xfrm>
            <a:off x="7878301" y="19705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23" name="Shape 318"/>
          <p:cNvSpPr txBox="1"/>
          <p:nvPr/>
        </p:nvSpPr>
        <p:spPr>
          <a:xfrm>
            <a:off x="6631271" y="19662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31" name="Shape 318"/>
          <p:cNvSpPr txBox="1"/>
          <p:nvPr/>
        </p:nvSpPr>
        <p:spPr>
          <a:xfrm>
            <a:off x="5288475" y="19662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32" name="Shape 318"/>
          <p:cNvSpPr txBox="1"/>
          <p:nvPr/>
        </p:nvSpPr>
        <p:spPr>
          <a:xfrm>
            <a:off x="3331701" y="19705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33" name="Shape 318"/>
          <p:cNvSpPr txBox="1"/>
          <p:nvPr/>
        </p:nvSpPr>
        <p:spPr>
          <a:xfrm>
            <a:off x="2084671" y="19662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34" name="Shape 318"/>
          <p:cNvSpPr txBox="1"/>
          <p:nvPr/>
        </p:nvSpPr>
        <p:spPr>
          <a:xfrm>
            <a:off x="741875" y="19662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17" name="Shape 318"/>
          <p:cNvSpPr txBox="1"/>
          <p:nvPr/>
        </p:nvSpPr>
        <p:spPr>
          <a:xfrm>
            <a:off x="533399" y="1213637"/>
            <a:ext cx="3171825" cy="366915"/>
          </a:xfrm>
          <a:prstGeom prst="rect">
            <a:avLst/>
          </a:prstGeom>
          <a:noFill/>
          <a:ln>
            <a:noFill/>
          </a:ln>
        </p:spPr>
        <p:txBody>
          <a:bodyPr lIns="91425" tIns="91425" rIns="91425" bIns="91425" anchor="t" anchorCtr="0">
            <a:noAutofit/>
          </a:bodyPr>
          <a:lstStyle/>
          <a:p>
            <a:r>
              <a:rPr lang="en-US" sz="3200" b="1" dirty="0">
                <a:solidFill>
                  <a:schemeClr val="bg1"/>
                </a:solidFill>
              </a:rPr>
              <a:t>NOAA-20/VIIRS</a:t>
            </a:r>
            <a:endParaRPr lang="en-US" sz="3200" b="1" dirty="0"/>
          </a:p>
        </p:txBody>
      </p:sp>
      <p:sp>
        <p:nvSpPr>
          <p:cNvPr id="18" name="Shape 318"/>
          <p:cNvSpPr txBox="1"/>
          <p:nvPr/>
        </p:nvSpPr>
        <p:spPr>
          <a:xfrm>
            <a:off x="5654707" y="1222817"/>
            <a:ext cx="2901882" cy="366915"/>
          </a:xfrm>
          <a:prstGeom prst="rect">
            <a:avLst/>
          </a:prstGeom>
          <a:noFill/>
          <a:ln>
            <a:noFill/>
          </a:ln>
        </p:spPr>
        <p:txBody>
          <a:bodyPr lIns="91425" tIns="91425" rIns="91425" bIns="91425" anchor="t" anchorCtr="0">
            <a:noAutofit/>
          </a:bodyPr>
          <a:lstStyle/>
          <a:p>
            <a:r>
              <a:rPr lang="en-US" sz="3200" b="1" dirty="0">
                <a:solidFill>
                  <a:schemeClr val="bg1"/>
                </a:solidFill>
              </a:rPr>
              <a:t>GOES-17/ABI</a:t>
            </a:r>
          </a:p>
        </p:txBody>
      </p:sp>
    </p:spTree>
    <p:extLst>
      <p:ext uri="{BB962C8B-B14F-4D97-AF65-F5344CB8AC3E}">
        <p14:creationId xmlns:p14="http://schemas.microsoft.com/office/powerpoint/2010/main" val="321579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920240"/>
            <a:ext cx="4476750" cy="33575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920240"/>
            <a:ext cx="4476750" cy="3357563"/>
          </a:xfrm>
          <a:prstGeom prst="rect">
            <a:avLst/>
          </a:prstGeom>
        </p:spPr>
      </p:pic>
      <p:sp>
        <p:nvSpPr>
          <p:cNvPr id="3" name="Content Placeholder 2"/>
          <p:cNvSpPr>
            <a:spLocks noGrp="1"/>
          </p:cNvSpPr>
          <p:nvPr>
            <p:ph idx="1"/>
          </p:nvPr>
        </p:nvSpPr>
        <p:spPr>
          <a:xfrm>
            <a:off x="457200" y="5394960"/>
            <a:ext cx="8229600" cy="888538"/>
          </a:xfrm>
        </p:spPr>
        <p:txBody>
          <a:bodyPr>
            <a:normAutofit/>
          </a:bodyPr>
          <a:lstStyle/>
          <a:p>
            <a:pPr>
              <a:lnSpc>
                <a:spcPct val="80000"/>
              </a:lnSpc>
              <a:buFont typeface="Arial" panose="020B0604020202020204" pitchFamily="34" charset="0"/>
              <a:buChar char="•"/>
            </a:pPr>
            <a:r>
              <a:rPr lang="en-US" sz="1800" dirty="0"/>
              <a:t>Same findings as for S-NPP.</a:t>
            </a:r>
          </a:p>
        </p:txBody>
      </p:sp>
      <p:sp>
        <p:nvSpPr>
          <p:cNvPr id="21" name="Subtitle 2"/>
          <p:cNvSpPr txBox="1">
            <a:spLocks/>
          </p:cNvSpPr>
          <p:nvPr/>
        </p:nvSpPr>
        <p:spPr bwMode="auto">
          <a:xfrm>
            <a:off x="3435281" y="1260066"/>
            <a:ext cx="2219426" cy="64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05/01/2019</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27</a:t>
            </a:fld>
            <a:endParaRPr lang="en-US" altLang="en-US" dirty="0">
              <a:solidFill>
                <a:prstClr val="white"/>
              </a:solidFill>
            </a:endParaRPr>
          </a:p>
        </p:txBody>
      </p:sp>
      <p:sp>
        <p:nvSpPr>
          <p:cNvPr id="20" name="Title 1"/>
          <p:cNvSpPr>
            <a:spLocks noGrp="1"/>
          </p:cNvSpPr>
          <p:nvPr>
            <p:ph type="title"/>
          </p:nvPr>
        </p:nvSpPr>
        <p:spPr>
          <a:xfrm>
            <a:off x="1547794" y="125508"/>
            <a:ext cx="5994400" cy="968626"/>
          </a:xfrm>
        </p:spPr>
        <p:txBody>
          <a:bodyPr/>
          <a:lstStyle/>
          <a:p>
            <a:r>
              <a:rPr lang="en-US" sz="3200" dirty="0">
                <a:sym typeface="Calibri"/>
              </a:rPr>
              <a:t>NOAA-20 vs. GOES-17</a:t>
            </a:r>
            <a:br>
              <a:rPr lang="en-US" sz="3200" dirty="0">
                <a:sym typeface="Calibri"/>
              </a:rPr>
            </a:br>
            <a:r>
              <a:rPr lang="en-US" sz="3200" dirty="0">
                <a:solidFill>
                  <a:srgbClr val="FFFF00"/>
                </a:solidFill>
                <a:sym typeface="Calibri"/>
              </a:rPr>
              <a:t>High QC AOD</a:t>
            </a:r>
            <a:endParaRPr lang="en-US" sz="3200" dirty="0">
              <a:solidFill>
                <a:srgbClr val="FFFF00"/>
              </a:solidFill>
            </a:endParaRPr>
          </a:p>
        </p:txBody>
      </p:sp>
      <p:sp>
        <p:nvSpPr>
          <p:cNvPr id="23" name="Shape 318"/>
          <p:cNvSpPr txBox="1"/>
          <p:nvPr/>
        </p:nvSpPr>
        <p:spPr>
          <a:xfrm>
            <a:off x="7878301" y="19705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24" name="Shape 318"/>
          <p:cNvSpPr txBox="1"/>
          <p:nvPr/>
        </p:nvSpPr>
        <p:spPr>
          <a:xfrm>
            <a:off x="6631271" y="19662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31" name="Shape 318"/>
          <p:cNvSpPr txBox="1"/>
          <p:nvPr/>
        </p:nvSpPr>
        <p:spPr>
          <a:xfrm>
            <a:off x="5288475" y="19662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32" name="Shape 318"/>
          <p:cNvSpPr txBox="1"/>
          <p:nvPr/>
        </p:nvSpPr>
        <p:spPr>
          <a:xfrm>
            <a:off x="3331701" y="1970529"/>
            <a:ext cx="738665" cy="336944"/>
          </a:xfrm>
          <a:prstGeom prst="rect">
            <a:avLst/>
          </a:prstGeom>
          <a:noFill/>
          <a:ln>
            <a:noFill/>
          </a:ln>
        </p:spPr>
        <p:txBody>
          <a:bodyPr lIns="91425" tIns="91425" rIns="91425" bIns="91425" anchor="t" anchorCtr="0">
            <a:noAutofit/>
          </a:bodyPr>
          <a:lstStyle/>
          <a:p>
            <a:r>
              <a:rPr lang="en-US" sz="1600" b="1" dirty="0">
                <a:solidFill>
                  <a:srgbClr val="FF9900"/>
                </a:solidFill>
              </a:rPr>
              <a:t>19:40</a:t>
            </a:r>
          </a:p>
        </p:txBody>
      </p:sp>
      <p:sp>
        <p:nvSpPr>
          <p:cNvPr id="33" name="Shape 318"/>
          <p:cNvSpPr txBox="1"/>
          <p:nvPr/>
        </p:nvSpPr>
        <p:spPr>
          <a:xfrm>
            <a:off x="2084671" y="1966208"/>
            <a:ext cx="703724" cy="336944"/>
          </a:xfrm>
          <a:prstGeom prst="rect">
            <a:avLst/>
          </a:prstGeom>
          <a:noFill/>
          <a:ln>
            <a:noFill/>
          </a:ln>
        </p:spPr>
        <p:txBody>
          <a:bodyPr lIns="91425" tIns="91425" rIns="91425" bIns="91425" anchor="t" anchorCtr="0">
            <a:noAutofit/>
          </a:bodyPr>
          <a:lstStyle/>
          <a:p>
            <a:r>
              <a:rPr lang="en-US" sz="1600" b="1" dirty="0">
                <a:solidFill>
                  <a:srgbClr val="FF9900"/>
                </a:solidFill>
              </a:rPr>
              <a:t>21:20</a:t>
            </a:r>
          </a:p>
        </p:txBody>
      </p:sp>
      <p:sp>
        <p:nvSpPr>
          <p:cNvPr id="34" name="Shape 318"/>
          <p:cNvSpPr txBox="1"/>
          <p:nvPr/>
        </p:nvSpPr>
        <p:spPr>
          <a:xfrm>
            <a:off x="741875" y="1966208"/>
            <a:ext cx="736069" cy="336944"/>
          </a:xfrm>
          <a:prstGeom prst="rect">
            <a:avLst/>
          </a:prstGeom>
          <a:noFill/>
          <a:ln>
            <a:noFill/>
          </a:ln>
        </p:spPr>
        <p:txBody>
          <a:bodyPr lIns="91425" tIns="91425" rIns="91425" bIns="91425" anchor="t" anchorCtr="0">
            <a:noAutofit/>
          </a:bodyPr>
          <a:lstStyle/>
          <a:p>
            <a:r>
              <a:rPr lang="en-US" sz="1600" b="1" dirty="0">
                <a:solidFill>
                  <a:srgbClr val="FF9900"/>
                </a:solidFill>
              </a:rPr>
              <a:t>23:00</a:t>
            </a:r>
          </a:p>
        </p:txBody>
      </p:sp>
      <p:sp>
        <p:nvSpPr>
          <p:cNvPr id="17" name="Shape 318"/>
          <p:cNvSpPr txBox="1"/>
          <p:nvPr/>
        </p:nvSpPr>
        <p:spPr>
          <a:xfrm>
            <a:off x="533399" y="1213637"/>
            <a:ext cx="3171825" cy="366915"/>
          </a:xfrm>
          <a:prstGeom prst="rect">
            <a:avLst/>
          </a:prstGeom>
          <a:noFill/>
          <a:ln>
            <a:noFill/>
          </a:ln>
        </p:spPr>
        <p:txBody>
          <a:bodyPr lIns="91425" tIns="91425" rIns="91425" bIns="91425" anchor="t" anchorCtr="0">
            <a:noAutofit/>
          </a:bodyPr>
          <a:lstStyle/>
          <a:p>
            <a:r>
              <a:rPr lang="en-US" sz="3200" b="1" dirty="0">
                <a:solidFill>
                  <a:schemeClr val="bg1"/>
                </a:solidFill>
              </a:rPr>
              <a:t>NOAA-20/VIIRS</a:t>
            </a:r>
            <a:endParaRPr lang="en-US" sz="3200" b="1" dirty="0"/>
          </a:p>
        </p:txBody>
      </p:sp>
      <p:sp>
        <p:nvSpPr>
          <p:cNvPr id="18" name="Shape 318"/>
          <p:cNvSpPr txBox="1"/>
          <p:nvPr/>
        </p:nvSpPr>
        <p:spPr>
          <a:xfrm>
            <a:off x="5654707" y="1222817"/>
            <a:ext cx="2901882" cy="366915"/>
          </a:xfrm>
          <a:prstGeom prst="rect">
            <a:avLst/>
          </a:prstGeom>
          <a:noFill/>
          <a:ln>
            <a:noFill/>
          </a:ln>
        </p:spPr>
        <p:txBody>
          <a:bodyPr lIns="91425" tIns="91425" rIns="91425" bIns="91425" anchor="t" anchorCtr="0">
            <a:noAutofit/>
          </a:bodyPr>
          <a:lstStyle/>
          <a:p>
            <a:r>
              <a:rPr lang="en-US" sz="3200" b="1" dirty="0">
                <a:solidFill>
                  <a:schemeClr val="bg1"/>
                </a:solidFill>
              </a:rPr>
              <a:t>GOES-17/ABI</a:t>
            </a:r>
          </a:p>
        </p:txBody>
      </p:sp>
    </p:spTree>
    <p:extLst>
      <p:ext uri="{BB962C8B-B14F-4D97-AF65-F5344CB8AC3E}">
        <p14:creationId xmlns:p14="http://schemas.microsoft.com/office/powerpoint/2010/main" val="200979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Comparisons</a:t>
            </a:r>
          </a:p>
        </p:txBody>
      </p:sp>
      <p:sp>
        <p:nvSpPr>
          <p:cNvPr id="3" name="Text Placeholder 2"/>
          <p:cNvSpPr>
            <a:spLocks noGrp="1"/>
          </p:cNvSpPr>
          <p:nvPr>
            <p:ph type="body" idx="1"/>
          </p:nvPr>
        </p:nvSpPr>
        <p:spPr/>
        <p:txBody>
          <a:bodyPr/>
          <a:lstStyle/>
          <a:p>
            <a:r>
              <a:rPr lang="en-US" dirty="0"/>
              <a:t>GOES-17 Aerosol Optical Depth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28</a:t>
            </a:fld>
            <a:endParaRPr lang="en-US" altLang="en-US" dirty="0">
              <a:solidFill>
                <a:prstClr val="white"/>
              </a:solidFill>
            </a:endParaRPr>
          </a:p>
        </p:txBody>
      </p:sp>
    </p:spTree>
    <p:extLst>
      <p:ext uri="{BB962C8B-B14F-4D97-AF65-F5344CB8AC3E}">
        <p14:creationId xmlns:p14="http://schemas.microsoft.com/office/powerpoint/2010/main" val="2184676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9A13ED-A158-4E96-AFA6-854BC1CA6B58}"/>
              </a:ext>
            </a:extLst>
          </p:cNvPr>
          <p:cNvSpPr>
            <a:spLocks noGrp="1"/>
          </p:cNvSpPr>
          <p:nvPr>
            <p:ph type="title"/>
          </p:nvPr>
        </p:nvSpPr>
        <p:spPr/>
        <p:txBody>
          <a:bodyPr>
            <a:normAutofit/>
          </a:bodyPr>
          <a:lstStyle/>
          <a:p>
            <a:r>
              <a:rPr lang="en-US" dirty="0"/>
              <a:t>Reference Data</a:t>
            </a:r>
          </a:p>
        </p:txBody>
      </p:sp>
      <p:sp>
        <p:nvSpPr>
          <p:cNvPr id="7" name="Content Placeholder 6">
            <a:extLst>
              <a:ext uri="{FF2B5EF4-FFF2-40B4-BE49-F238E27FC236}">
                <a16:creationId xmlns:a16="http://schemas.microsoft.com/office/drawing/2014/main" id="{1364A086-3EF6-4B11-B347-C5EA32CCF17E}"/>
              </a:ext>
            </a:extLst>
          </p:cNvPr>
          <p:cNvSpPr>
            <a:spLocks noGrp="1"/>
          </p:cNvSpPr>
          <p:nvPr>
            <p:ph idx="1"/>
          </p:nvPr>
        </p:nvSpPr>
        <p:spPr>
          <a:xfrm>
            <a:off x="628651" y="1215025"/>
            <a:ext cx="3328207" cy="4961938"/>
          </a:xfrm>
        </p:spPr>
        <p:txBody>
          <a:bodyPr/>
          <a:lstStyle/>
          <a:p>
            <a:pPr marL="0" indent="0">
              <a:spcBef>
                <a:spcPts val="600"/>
              </a:spcBef>
              <a:buNone/>
              <a:defRPr/>
            </a:pPr>
            <a:r>
              <a:rPr lang="en-US" sz="2400" b="1" dirty="0"/>
              <a:t>Reference data:</a:t>
            </a:r>
          </a:p>
          <a:p>
            <a:pPr marL="228600" indent="-228600">
              <a:spcBef>
                <a:spcPts val="600"/>
              </a:spcBef>
              <a:buFont typeface="Symbol" charset="2"/>
              <a:buChar char="·"/>
              <a:defRPr/>
            </a:pPr>
            <a:r>
              <a:rPr lang="en-US" sz="2000" dirty="0">
                <a:latin typeface="+mn-lt"/>
              </a:rPr>
              <a:t>Version 3 L1.5 high-quality aerosol data from the ground-based Aerosol Robotic Network (AERONET) (</a:t>
            </a:r>
            <a:r>
              <a:rPr lang="en-US" sz="2000" i="1" dirty="0" err="1">
                <a:latin typeface="+mn-lt"/>
              </a:rPr>
              <a:t>Holben</a:t>
            </a:r>
            <a:r>
              <a:rPr lang="en-US" sz="2000" i="1" dirty="0">
                <a:latin typeface="+mn-lt"/>
              </a:rPr>
              <a:t> et al. 1998</a:t>
            </a:r>
            <a:r>
              <a:rPr lang="en-US" sz="2000" dirty="0">
                <a:latin typeface="+mn-lt"/>
              </a:rPr>
              <a:t>).</a:t>
            </a:r>
          </a:p>
          <a:p>
            <a:pPr marL="228600" indent="-228600">
              <a:spcBef>
                <a:spcPts val="600"/>
              </a:spcBef>
              <a:buFont typeface="Symbol" charset="2"/>
              <a:buChar char="·"/>
              <a:defRPr/>
            </a:pPr>
            <a:r>
              <a:rPr lang="en-US" sz="2000" dirty="0">
                <a:latin typeface="+mn-lt"/>
              </a:rPr>
              <a:t>MODIS and VIIRS AOD.</a:t>
            </a:r>
          </a:p>
          <a:p>
            <a:pPr marL="228600" indent="-228600">
              <a:spcBef>
                <a:spcPts val="600"/>
              </a:spcBef>
              <a:buFont typeface="Symbol" charset="2"/>
              <a:buChar char="·"/>
              <a:defRPr/>
            </a:pPr>
            <a:r>
              <a:rPr lang="en-US" sz="2000" dirty="0">
                <a:latin typeface="+mn-lt"/>
              </a:rPr>
              <a:t>GOES 16 AOD.</a:t>
            </a:r>
          </a:p>
          <a:p>
            <a:pPr marL="0" indent="0">
              <a:spcBef>
                <a:spcPts val="1200"/>
              </a:spcBef>
              <a:buNone/>
              <a:defRPr/>
            </a:pPr>
            <a:r>
              <a:rPr lang="en-US" sz="2400" b="1" dirty="0"/>
              <a:t>Time period:</a:t>
            </a:r>
          </a:p>
          <a:p>
            <a:pPr marL="228600" indent="-228600">
              <a:spcBef>
                <a:spcPts val="600"/>
              </a:spcBef>
              <a:buFont typeface="Symbol" charset="2"/>
              <a:buChar char="·"/>
              <a:defRPr/>
            </a:pPr>
            <a:r>
              <a:rPr lang="en-US" sz="2000" dirty="0">
                <a:latin typeface="+mn-lt"/>
              </a:rPr>
              <a:t>01/01/2019 – 05/31/2019 (defined by availability of LWIR FPM temperature record.) </a:t>
            </a:r>
          </a:p>
        </p:txBody>
      </p:sp>
      <p:grpSp>
        <p:nvGrpSpPr>
          <p:cNvPr id="12" name="Group 11"/>
          <p:cNvGrpSpPr/>
          <p:nvPr/>
        </p:nvGrpSpPr>
        <p:grpSpPr>
          <a:xfrm flipH="1">
            <a:off x="3956858" y="1082263"/>
            <a:ext cx="4666756" cy="2288759"/>
            <a:chOff x="3956858" y="1234663"/>
            <a:chExt cx="4666756" cy="2288759"/>
          </a:xfrm>
        </p:grpSpPr>
        <p:sp>
          <p:nvSpPr>
            <p:cNvPr id="19" name="Rectangle 18"/>
            <p:cNvSpPr/>
            <p:nvPr/>
          </p:nvSpPr>
          <p:spPr>
            <a:xfrm>
              <a:off x="3956858" y="1234663"/>
              <a:ext cx="4666756" cy="2288759"/>
            </a:xfrm>
            <a:prstGeom prst="rect">
              <a:avLst/>
            </a:prstGeom>
            <a:gradFill flip="none" rotWithShape="1">
              <a:gsLst>
                <a:gs pos="4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n 2"/>
            <p:cNvSpPr/>
            <p:nvPr/>
          </p:nvSpPr>
          <p:spPr>
            <a:xfrm>
              <a:off x="4330303" y="1421995"/>
              <a:ext cx="640080" cy="640080"/>
            </a:xfrm>
            <a:prstGeom prst="sun">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303520" y="1600646"/>
              <a:ext cx="986716" cy="17138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17548" y="1773074"/>
              <a:ext cx="988179" cy="2740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31576" y="1982800"/>
              <a:ext cx="1002387" cy="39624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95341" y="2115881"/>
              <a:ext cx="902207" cy="51920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78741" y="1421995"/>
              <a:ext cx="998930" cy="9147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56858" y="1742035"/>
            <a:ext cx="2095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1D13A0F-036B-4F53-A702-DEC43C6BDBCE}"/>
              </a:ext>
            </a:extLst>
          </p:cNvPr>
          <p:cNvSpPr txBox="1"/>
          <p:nvPr/>
        </p:nvSpPr>
        <p:spPr>
          <a:xfrm>
            <a:off x="4418381" y="1249089"/>
            <a:ext cx="1053494" cy="307777"/>
          </a:xfrm>
          <a:prstGeom prst="rect">
            <a:avLst/>
          </a:prstGeom>
          <a:noFill/>
        </p:spPr>
        <p:txBody>
          <a:bodyPr wrap="none" rtlCol="0">
            <a:spAutoFit/>
          </a:bodyPr>
          <a:lstStyle/>
          <a:p>
            <a:r>
              <a:rPr lang="en-US" dirty="0"/>
              <a:t>AERONET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29</a:t>
            </a:fld>
            <a:endParaRPr lang="en-US" sz="1200" b="0" i="0" u="none" strike="noStrike" cap="none">
              <a:solidFill>
                <a:schemeClr val="lt1"/>
              </a:solidFill>
              <a:latin typeface="Calibri"/>
              <a:ea typeface="Calibri"/>
              <a:cs typeface="Calibri"/>
              <a:sym typeface="Calibri"/>
            </a:endParaRPr>
          </a:p>
        </p:txBody>
      </p:sp>
      <p:pic>
        <p:nvPicPr>
          <p:cNvPr id="5" name="Picture 4"/>
          <p:cNvPicPr>
            <a:picLocks noChangeAspect="1"/>
          </p:cNvPicPr>
          <p:nvPr/>
        </p:nvPicPr>
        <p:blipFill rotWithShape="1">
          <a:blip r:embed="rId4"/>
          <a:srcRect l="4018" b="4182"/>
          <a:stretch/>
        </p:blipFill>
        <p:spPr>
          <a:xfrm>
            <a:off x="5456903" y="2918674"/>
            <a:ext cx="3186375" cy="3462464"/>
          </a:xfrm>
          <a:prstGeom prst="rect">
            <a:avLst/>
          </a:prstGeom>
        </p:spPr>
      </p:pic>
    </p:spTree>
    <p:extLst>
      <p:ext uri="{BB962C8B-B14F-4D97-AF65-F5344CB8AC3E}">
        <p14:creationId xmlns:p14="http://schemas.microsoft.com/office/powerpoint/2010/main" val="382518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prstClr val="white"/>
                </a:solidFill>
                <a:cs typeface="Calibri"/>
                <a:sym typeface="Calibri"/>
              </a:rPr>
              <a:t>Product Overview</a:t>
            </a:r>
            <a:endParaRPr lang="en-US" b="1" dirty="0"/>
          </a:p>
        </p:txBody>
      </p:sp>
      <p:sp>
        <p:nvSpPr>
          <p:cNvPr id="3" name="Text Placeholder 2"/>
          <p:cNvSpPr>
            <a:spLocks noGrp="1"/>
          </p:cNvSpPr>
          <p:nvPr>
            <p:ph idx="1"/>
          </p:nvPr>
        </p:nvSpPr>
        <p:spPr/>
        <p:txBody>
          <a:bodyPr/>
          <a:lstStyle/>
          <a:p>
            <a:pPr marL="342900" lvl="1" indent="-139700">
              <a:spcBef>
                <a:spcPts val="640"/>
              </a:spcBef>
              <a:spcAft>
                <a:spcPts val="1200"/>
              </a:spcAft>
              <a:buFont typeface="Arial"/>
              <a:buChar char="•"/>
            </a:pPr>
            <a:r>
              <a:rPr lang="en-US" sz="2400" b="1" dirty="0">
                <a:solidFill>
                  <a:schemeClr val="bg1"/>
                </a:solidFill>
              </a:rPr>
              <a:t>Aerosol optical depth (AOD): </a:t>
            </a:r>
          </a:p>
          <a:p>
            <a:pPr marL="742950" lvl="2" indent="-139700">
              <a:spcBef>
                <a:spcPts val="640"/>
              </a:spcBef>
              <a:spcAft>
                <a:spcPts val="1200"/>
              </a:spcAft>
            </a:pPr>
            <a:r>
              <a:rPr lang="en-US" dirty="0">
                <a:solidFill>
                  <a:schemeClr val="bg1"/>
                </a:solidFill>
              </a:rPr>
              <a:t>A measure of the columnar extinction (scattering + absorption) of radiation by aerosols. Proportional to the amount (number or mass concentration) of aerosol in an atmospheric column.</a:t>
            </a:r>
          </a:p>
          <a:p>
            <a:pPr marL="342900" lvl="1" indent="-139700">
              <a:spcBef>
                <a:spcPts val="640"/>
              </a:spcBef>
              <a:buFont typeface="Arial"/>
              <a:buChar char="•"/>
            </a:pPr>
            <a:r>
              <a:rPr lang="en-US" sz="2400" b="1" dirty="0">
                <a:solidFill>
                  <a:schemeClr val="bg1"/>
                </a:solidFill>
              </a:rPr>
              <a:t>Products in file (post Beta):</a:t>
            </a:r>
          </a:p>
          <a:p>
            <a:pPr marL="742950" lvl="2" indent="-139700">
              <a:spcBef>
                <a:spcPts val="640"/>
              </a:spcBef>
            </a:pPr>
            <a:r>
              <a:rPr lang="en-US" dirty="0">
                <a:solidFill>
                  <a:schemeClr val="bg1"/>
                </a:solidFill>
              </a:rPr>
              <a:t>550-nm AOD for Full Disk and CONUS in range -0.05 to +5</a:t>
            </a:r>
          </a:p>
          <a:p>
            <a:pPr marL="742950" lvl="2" indent="-139700">
              <a:spcBef>
                <a:spcPts val="640"/>
              </a:spcBef>
            </a:pPr>
            <a:r>
              <a:rPr lang="en-US" dirty="0">
                <a:solidFill>
                  <a:schemeClr val="bg1"/>
                </a:solidFill>
              </a:rPr>
              <a:t>Quality flag (0=high; 1=medium, 2=low, 3=not produced)</a:t>
            </a:r>
          </a:p>
          <a:p>
            <a:pPr marL="742950" lvl="2" indent="-139700">
              <a:spcBef>
                <a:spcPts val="640"/>
              </a:spcBef>
            </a:pPr>
            <a:r>
              <a:rPr lang="en-US" dirty="0">
                <a:solidFill>
                  <a:schemeClr val="bg1"/>
                </a:solidFill>
              </a:rPr>
              <a:t>Mean, max, min and standard deviation of 550-nm AOD (and in 10-degree latitude zones)</a:t>
            </a:r>
          </a:p>
          <a:p>
            <a:pPr marL="342900" lvl="1" indent="-139700">
              <a:spcBef>
                <a:spcPts val="640"/>
              </a:spcBef>
              <a:buFont typeface="Arial"/>
              <a:buChar char="•"/>
            </a:pPr>
            <a:endParaRPr lang="en-US" sz="1800" dirty="0">
              <a:solidFill>
                <a:schemeClr val="bg1"/>
              </a:solidFill>
            </a:endParaRPr>
          </a:p>
          <a:p>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882510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Metrics</a:t>
            </a:r>
            <a:br>
              <a:rPr lang="en-US" dirty="0"/>
            </a:br>
            <a:r>
              <a:rPr lang="en-US" dirty="0"/>
              <a:t>for Quantitative Comparisons</a:t>
            </a:r>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a:t>: Accuracy and Precision meet or slightly exceed requirements. Potential contributors for deviations are identified.</a:t>
            </a:r>
          </a:p>
          <a:p>
            <a:pPr marL="457200" lvl="0" indent="-228600" rtl="0">
              <a:spcBef>
                <a:spcPts val="0"/>
              </a:spcBef>
            </a:pPr>
            <a:endParaRPr lang="en-US" sz="2400" dirty="0">
              <a:solidFill>
                <a:srgbClr val="FFFF00"/>
              </a:solidFill>
            </a:endParaRPr>
          </a:p>
          <a:p>
            <a:pPr marL="457200" lvl="0" indent="-228600" rtl="0">
              <a:spcBef>
                <a:spcPts val="0"/>
              </a:spcBef>
            </a:pPr>
            <a:r>
              <a:rPr lang="en-US" sz="2400" dirty="0">
                <a:solidFill>
                  <a:srgbClr val="FFFF00"/>
                </a:solidFill>
              </a:rPr>
              <a:t>Partial-Passed</a:t>
            </a:r>
            <a:r>
              <a:rPr lang="en-US" sz="2400" dirty="0"/>
              <a:t>: Accuracy/Precision deviates significantly from requirements, but potential contributors for deviations are identified.</a:t>
            </a:r>
          </a:p>
          <a:p>
            <a:pPr marL="457200" lvl="0" indent="-228600">
              <a:spcBef>
                <a:spcPts val="0"/>
              </a:spcBef>
            </a:pPr>
            <a:endParaRPr lang="en-US" sz="2400" dirty="0">
              <a:solidFill>
                <a:srgbClr val="FF0000"/>
              </a:solidFill>
            </a:endParaRPr>
          </a:p>
          <a:p>
            <a:pPr marL="457200" lvl="0" indent="-228600">
              <a:spcBef>
                <a:spcPts val="0"/>
              </a:spcBef>
            </a:pPr>
            <a:r>
              <a:rPr lang="en-US" sz="2400" dirty="0">
                <a:solidFill>
                  <a:srgbClr val="FF0000"/>
                </a:solidFill>
              </a:rPr>
              <a:t>Failed</a:t>
            </a:r>
            <a:r>
              <a:rPr lang="en-US" sz="2400" dirty="0"/>
              <a:t>: Accuracy/Precision deviates significantly from requirements and source of poor performance is unknown, or source known and correction requires new algorithm.</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30</a:t>
            </a:fld>
            <a:endParaRPr lang="en-US" altLang="en-US" dirty="0">
              <a:solidFill>
                <a:prstClr val="white"/>
              </a:solidFill>
            </a:endParaRPr>
          </a:p>
        </p:txBody>
      </p:sp>
    </p:spTree>
    <p:extLst>
      <p:ext uri="{BB962C8B-B14F-4D97-AF65-F5344CB8AC3E}">
        <p14:creationId xmlns:p14="http://schemas.microsoft.com/office/powerpoint/2010/main" val="671892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sz="2800" dirty="0"/>
              <a:t>Comparison with AERONET  ground measurements</a:t>
            </a:r>
            <a:br>
              <a:rPr lang="en-US" dirty="0"/>
            </a:br>
            <a:r>
              <a:rPr lang="en-US" dirty="0"/>
              <a:t>GS AOD product over FULL DISK</a:t>
            </a:r>
          </a:p>
        </p:txBody>
      </p:sp>
      <p:sp>
        <p:nvSpPr>
          <p:cNvPr id="4" name="Text Placeholder 2"/>
          <p:cNvSpPr>
            <a:spLocks noGrp="1"/>
          </p:cNvSpPr>
          <p:nvPr>
            <p:ph type="body" idx="1"/>
          </p:nvPr>
        </p:nvSpPr>
        <p:spPr/>
        <p:txBody>
          <a:bodyPr/>
          <a:lstStyle/>
          <a:p>
            <a:r>
              <a:rPr lang="en-US" dirty="0"/>
              <a:t>GOES-17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31</a:t>
            </a:fld>
            <a:endParaRPr lang="en-US" altLang="en-US" dirty="0">
              <a:solidFill>
                <a:prstClr val="white"/>
              </a:solidFill>
            </a:endParaRPr>
          </a:p>
        </p:txBody>
      </p:sp>
    </p:spTree>
    <p:extLst>
      <p:ext uri="{BB962C8B-B14F-4D97-AF65-F5344CB8AC3E}">
        <p14:creationId xmlns:p14="http://schemas.microsoft.com/office/powerpoint/2010/main" val="2198237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79" b="7068"/>
          <a:stretch/>
        </p:blipFill>
        <p:spPr>
          <a:xfrm>
            <a:off x="182880" y="1097280"/>
            <a:ext cx="4366260" cy="393192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879" b="7068"/>
          <a:stretch/>
        </p:blipFill>
        <p:spPr>
          <a:xfrm>
            <a:off x="4617720" y="1097280"/>
            <a:ext cx="4366260" cy="3931920"/>
          </a:xfrm>
          <a:prstGeom prst="rect">
            <a:avLst/>
          </a:prstGeom>
        </p:spPr>
      </p:pic>
      <p:sp>
        <p:nvSpPr>
          <p:cNvPr id="8" name="Title 5"/>
          <p:cNvSpPr>
            <a:spLocks noGrp="1"/>
          </p:cNvSpPr>
          <p:nvPr>
            <p:ph type="title"/>
          </p:nvPr>
        </p:nvSpPr>
        <p:spPr/>
        <p:txBody>
          <a:bodyPr>
            <a:normAutofit/>
          </a:bodyPr>
          <a:lstStyle/>
          <a:p>
            <a:r>
              <a:rPr lang="en-US" b="1" dirty="0"/>
              <a:t>High QC GOES-17 AOD</a:t>
            </a:r>
          </a:p>
        </p:txBody>
      </p:sp>
      <p:sp>
        <p:nvSpPr>
          <p:cNvPr id="5" name="Content Placeholder 4"/>
          <p:cNvSpPr>
            <a:spLocks noGrp="1"/>
          </p:cNvSpPr>
          <p:nvPr>
            <p:ph idx="1"/>
          </p:nvPr>
        </p:nvSpPr>
        <p:spPr>
          <a:xfrm>
            <a:off x="457200" y="5143500"/>
            <a:ext cx="8229600" cy="895350"/>
          </a:xfrm>
        </p:spPr>
        <p:txBody>
          <a:bodyPr>
            <a:noAutofit/>
          </a:bodyPr>
          <a:lstStyle/>
          <a:p>
            <a:r>
              <a:rPr lang="en-US" sz="2000" b="1" dirty="0"/>
              <a:t>High quality AODs are plotted regardless of magnitude (range).</a:t>
            </a:r>
          </a:p>
          <a:p>
            <a:r>
              <a:rPr lang="en-US" sz="2000" dirty="0"/>
              <a:t>Majority of points are around 1:1 line.</a:t>
            </a:r>
          </a:p>
          <a:p>
            <a:r>
              <a:rPr lang="en-US" sz="2000" dirty="0"/>
              <a:t>Very small negative bias over land and small positive bias over water.</a:t>
            </a:r>
          </a:p>
          <a:p>
            <a:r>
              <a:rPr lang="en-US" sz="2000" dirty="0"/>
              <a:t>STD over land is about twice as large as that over water.</a:t>
            </a:r>
          </a:p>
        </p:txBody>
      </p:sp>
      <p:sp>
        <p:nvSpPr>
          <p:cNvPr id="9" name="Slide Number Placeholder 8"/>
          <p:cNvSpPr>
            <a:spLocks noGrp="1"/>
          </p:cNvSpPr>
          <p:nvPr>
            <p:ph type="sldNum" sz="quarter" idx="12"/>
          </p:nvPr>
        </p:nvSpPr>
        <p:spPr/>
        <p:txBody>
          <a:bodyPr/>
          <a:lstStyle/>
          <a:p>
            <a:fld id="{615ADB79-25D6-47C0-AB51-22A13A0BBB50}" type="slidenum">
              <a:rPr lang="en-US" altLang="en-US" smtClean="0">
                <a:solidFill>
                  <a:prstClr val="white"/>
                </a:solidFill>
              </a:rPr>
              <a:pPr/>
              <a:t>32</a:t>
            </a:fld>
            <a:endParaRPr lang="en-US" altLang="en-US" dirty="0">
              <a:solidFill>
                <a:prstClr val="white"/>
              </a:solidFill>
            </a:endParaRPr>
          </a:p>
        </p:txBody>
      </p:sp>
      <p:sp>
        <p:nvSpPr>
          <p:cNvPr id="4" name="TextBox 3">
            <a:extLst>
              <a:ext uri="{FF2B5EF4-FFF2-40B4-BE49-F238E27FC236}">
                <a16:creationId xmlns:a16="http://schemas.microsoft.com/office/drawing/2014/main" id="{4F427A6D-A107-4ADF-A0BF-26A7871819CC}"/>
              </a:ext>
            </a:extLst>
          </p:cNvPr>
          <p:cNvSpPr txBox="1"/>
          <p:nvPr/>
        </p:nvSpPr>
        <p:spPr>
          <a:xfrm>
            <a:off x="2034028" y="1191912"/>
            <a:ext cx="663964" cy="307777"/>
          </a:xfrm>
          <a:prstGeom prst="rect">
            <a:avLst/>
          </a:prstGeom>
          <a:noFill/>
        </p:spPr>
        <p:txBody>
          <a:bodyPr wrap="none" rtlCol="0">
            <a:spAutoFit/>
          </a:bodyPr>
          <a:lstStyle/>
          <a:p>
            <a:r>
              <a:rPr lang="en-US" dirty="0"/>
              <a:t>LAND</a:t>
            </a:r>
          </a:p>
        </p:txBody>
      </p:sp>
      <p:sp>
        <p:nvSpPr>
          <p:cNvPr id="7" name="TextBox 6">
            <a:extLst>
              <a:ext uri="{FF2B5EF4-FFF2-40B4-BE49-F238E27FC236}">
                <a16:creationId xmlns:a16="http://schemas.microsoft.com/office/drawing/2014/main" id="{175B246B-FE7F-4BC0-8F44-4251D953E13F}"/>
              </a:ext>
            </a:extLst>
          </p:cNvPr>
          <p:cNvSpPr txBox="1"/>
          <p:nvPr/>
        </p:nvSpPr>
        <p:spPr>
          <a:xfrm>
            <a:off x="6383908" y="1191911"/>
            <a:ext cx="833883" cy="307777"/>
          </a:xfrm>
          <a:prstGeom prst="rect">
            <a:avLst/>
          </a:prstGeom>
          <a:noFill/>
        </p:spPr>
        <p:txBody>
          <a:bodyPr wrap="none" rtlCol="0">
            <a:spAutoFit/>
          </a:bodyPr>
          <a:lstStyle/>
          <a:p>
            <a:r>
              <a:rPr lang="en-US" dirty="0"/>
              <a:t>WATER</a:t>
            </a:r>
          </a:p>
        </p:txBody>
      </p:sp>
    </p:spTree>
    <p:extLst>
      <p:ext uri="{BB962C8B-B14F-4D97-AF65-F5344CB8AC3E}">
        <p14:creationId xmlns:p14="http://schemas.microsoft.com/office/powerpoint/2010/main" val="2199173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95163797"/>
              </p:ext>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(01/01/2019</a:t>
                      </a:r>
                      <a:r>
                        <a:rPr lang="en-US" sz="1800" baseline="0" dirty="0">
                          <a:effectLst/>
                        </a:rPr>
                        <a:t> – 05/31/2019)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0.04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743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5,202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0.00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0.05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4,711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a:effectLst/>
                        </a:rPr>
                        <a:t>&gt;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lvl="0" indent="0" algn="ctr" defTabSz="457200" rtl="0" eaLnBrk="1" fontAlgn="base" latinLnBrk="0" hangingPunct="1">
                        <a:lnSpc>
                          <a:spcPts val="1275"/>
                        </a:lnSpc>
                        <a:spcBef>
                          <a:spcPts val="0"/>
                        </a:spcBef>
                        <a:spcAft>
                          <a:spcPts val="0"/>
                        </a:spcAft>
                        <a:buClrTx/>
                        <a:buSzTx/>
                        <a:buFontTx/>
                        <a:buNone/>
                        <a:tabLst/>
                        <a:defRPr/>
                      </a:pPr>
                      <a:r>
                        <a:rPr lang="en-US" sz="1600" kern="1200" dirty="0">
                          <a:effectLst/>
                          <a:latin typeface="+mn-l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effectLst/>
                          <a:latin typeface="+mn-lt"/>
                        </a:rPr>
                        <a:t> 0</a:t>
                      </a:r>
                      <a:r>
                        <a:rPr lang="en-US" sz="1600" kern="1200" dirty="0">
                          <a:effectLst/>
                        </a:rPr>
                        <a:t> </a:t>
                      </a:r>
                      <a:endParaRPr lang="en-US" sz="1600" kern="1200" dirty="0">
                        <a:solidFill>
                          <a:schemeClr val="dk1"/>
                        </a:solidFill>
                        <a:effectLst/>
                        <a:latin typeface="+mn-lt"/>
                        <a:ea typeface="+mn-ea"/>
                        <a:cs typeface="+mn-cs"/>
                      </a:endParaRP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5" name="Title 4"/>
          <p:cNvSpPr>
            <a:spLocks noGrp="1"/>
          </p:cNvSpPr>
          <p:nvPr>
            <p:ph type="title"/>
          </p:nvPr>
        </p:nvSpPr>
        <p:spPr/>
        <p:txBody>
          <a:bodyPr/>
          <a:lstStyle/>
          <a:p>
            <a:r>
              <a:rPr lang="en-US" dirty="0">
                <a:solidFill>
                  <a:srgbClr val="FFFF00"/>
                </a:solidFill>
              </a:rPr>
              <a:t>G17</a:t>
            </a:r>
            <a:r>
              <a:rPr lang="en-US" dirty="0"/>
              <a:t> AOD Statistics - FD</a:t>
            </a:r>
          </a:p>
        </p:txBody>
      </p:sp>
      <p:sp>
        <p:nvSpPr>
          <p:cNvPr id="6" name="Content Placeholder 5"/>
          <p:cNvSpPr>
            <a:spLocks noGrp="1"/>
          </p:cNvSpPr>
          <p:nvPr>
            <p:ph idx="1"/>
          </p:nvPr>
        </p:nvSpPr>
        <p:spPr>
          <a:xfrm>
            <a:off x="457200" y="4114800"/>
            <a:ext cx="8229600" cy="2438400"/>
          </a:xfrm>
        </p:spPr>
        <p:txBody>
          <a:bodyPr>
            <a:normAutofit fontScale="92500"/>
          </a:bodyPr>
          <a:lstStyle/>
          <a:p>
            <a:pPr lvl="0"/>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Accuracy and precision of ABI 550-nm AOD in comparison with AERONET AOD over land and water using collocated ABI-AERONET dataset. F&amp;PS requirements are in parenthesis.</a:t>
            </a:r>
          </a:p>
          <a:p>
            <a:pPr lvl="0"/>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 </a:t>
            </a:r>
          </a:p>
          <a:p>
            <a:pPr lvl="0">
              <a:spcBef>
                <a:spcPts val="1200"/>
              </a:spcBef>
            </a:pPr>
            <a:r>
              <a:rPr lang="en-US" sz="2200" dirty="0">
                <a:solidFill>
                  <a:prstClr val="white"/>
                </a:solidFill>
                <a:cs typeface="Arial"/>
                <a:sym typeface="Arial"/>
              </a:rPr>
              <a:t>A &amp; P are evaluated using only high QC AOD in the required AOD ranges. </a:t>
            </a:r>
            <a:r>
              <a:rPr lang="en-US" sz="2200" b="1" dirty="0">
                <a:solidFill>
                  <a:prstClr val="white"/>
                </a:solidFill>
                <a:cs typeface="Arial"/>
                <a:sym typeface="Arial"/>
              </a:rPr>
              <a:t>Here “low”, “medium” and “high” refer to the magnitude of AOD not to its quality.</a:t>
            </a:r>
          </a:p>
          <a:p>
            <a:pPr lvl="0">
              <a:spcBef>
                <a:spcPts val="1200"/>
              </a:spcBef>
            </a:pPr>
            <a:r>
              <a:rPr lang="en-US" sz="2200" dirty="0">
                <a:solidFill>
                  <a:prstClr val="white"/>
                </a:solidFill>
                <a:cs typeface="Arial"/>
                <a:sym typeface="Arial"/>
              </a:rPr>
              <a:t>Requirements are met but data are not available in high AOD value range. </a:t>
            </a:r>
            <a:endParaRPr lang="en-US" sz="22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33</a:t>
            </a:fld>
            <a:endParaRPr lang="en-US" altLang="en-US" dirty="0">
              <a:solidFill>
                <a:prstClr val="white"/>
              </a:solidFill>
            </a:endParaRPr>
          </a:p>
        </p:txBody>
      </p:sp>
    </p:spTree>
    <p:extLst>
      <p:ext uri="{BB962C8B-B14F-4D97-AF65-F5344CB8AC3E}">
        <p14:creationId xmlns:p14="http://schemas.microsoft.com/office/powerpoint/2010/main" val="2789612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68918735"/>
              </p:ext>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(01/01/2019</a:t>
                      </a:r>
                      <a:r>
                        <a:rPr lang="en-US" sz="1800" baseline="0" dirty="0">
                          <a:effectLst/>
                        </a:rPr>
                        <a:t> – 05/31/2019)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0.00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0.05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5,628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0.03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8,662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0.01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0.07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30,722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a:effectLst/>
                        </a:rPr>
                        <a:t>&gt;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lvl="0" indent="0" algn="ctr" defTabSz="457200" rtl="0" eaLnBrk="1" fontAlgn="base" latinLnBrk="0" hangingPunct="1">
                        <a:lnSpc>
                          <a:spcPts val="1275"/>
                        </a:lnSpc>
                        <a:spcBef>
                          <a:spcPts val="0"/>
                        </a:spcBef>
                        <a:spcAft>
                          <a:spcPts val="0"/>
                        </a:spcAft>
                        <a:buClrTx/>
                        <a:buSzTx/>
                        <a:buFontTx/>
                        <a:buNone/>
                        <a:tabLst/>
                        <a:defRPr/>
                      </a:pPr>
                      <a:r>
                        <a:rPr lang="en-US" sz="1600" kern="1200" dirty="0">
                          <a:effectLst/>
                          <a:latin typeface="+mn-lt"/>
                        </a:rPr>
                        <a:t> 0.03</a:t>
                      </a:r>
                      <a:r>
                        <a:rPr lang="en-US" sz="1600" kern="1200" dirty="0">
                          <a:effectLst/>
                        </a:rPr>
                        <a:t> (0.12)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0.24 </a:t>
                      </a:r>
                      <a:r>
                        <a:rPr lang="en-US" sz="1600" kern="1200" dirty="0">
                          <a:effectLst/>
                        </a:rPr>
                        <a:t>(0.35)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effectLst/>
                          <a:latin typeface="+mn-lt"/>
                        </a:rPr>
                        <a:t>27</a:t>
                      </a:r>
                      <a:endParaRPr lang="en-US" sz="1600" kern="1200" dirty="0">
                        <a:solidFill>
                          <a:schemeClr val="dk1"/>
                        </a:solidFill>
                        <a:effectLst/>
                        <a:latin typeface="+mn-lt"/>
                        <a:ea typeface="+mn-ea"/>
                        <a:cs typeface="+mn-cs"/>
                      </a:endParaRP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 </a:t>
                      </a:r>
                      <a:r>
                        <a:rPr lang="en-US" sz="1600" kern="1200" dirty="0">
                          <a:effectLst/>
                          <a:latin typeface="+mn-lt"/>
                        </a:rPr>
                        <a:t>-0.06 </a:t>
                      </a:r>
                      <a:r>
                        <a:rPr lang="en-US" sz="1600" kern="1200" dirty="0">
                          <a:effectLst/>
                        </a:rPr>
                        <a:t>(0.10)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 --</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rPr>
                        <a:t>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5" name="Title 4"/>
          <p:cNvSpPr>
            <a:spLocks noGrp="1"/>
          </p:cNvSpPr>
          <p:nvPr>
            <p:ph type="title"/>
          </p:nvPr>
        </p:nvSpPr>
        <p:spPr/>
        <p:txBody>
          <a:bodyPr/>
          <a:lstStyle/>
          <a:p>
            <a:r>
              <a:rPr lang="en-US" dirty="0">
                <a:solidFill>
                  <a:srgbClr val="FFFF00"/>
                </a:solidFill>
              </a:rPr>
              <a:t>G16</a:t>
            </a:r>
            <a:r>
              <a:rPr lang="en-US" dirty="0"/>
              <a:t> AOD Statistics – FD</a:t>
            </a:r>
            <a:br>
              <a:rPr lang="en-US" dirty="0"/>
            </a:br>
            <a:r>
              <a:rPr lang="en-US" dirty="0"/>
              <a:t>for Comparison with G17 Stats</a:t>
            </a:r>
          </a:p>
        </p:txBody>
      </p:sp>
      <p:sp>
        <p:nvSpPr>
          <p:cNvPr id="6" name="Content Placeholder 5"/>
          <p:cNvSpPr>
            <a:spLocks noGrp="1"/>
          </p:cNvSpPr>
          <p:nvPr>
            <p:ph idx="1"/>
          </p:nvPr>
        </p:nvSpPr>
        <p:spPr>
          <a:xfrm>
            <a:off x="457200" y="4114799"/>
            <a:ext cx="8229600" cy="2606675"/>
          </a:xfrm>
        </p:spPr>
        <p:txBody>
          <a:bodyPr>
            <a:normAutofit fontScale="70000" lnSpcReduction="20000"/>
          </a:bodyPr>
          <a:lstStyle/>
          <a:p>
            <a:pPr lvl="0">
              <a:lnSpc>
                <a:spcPct val="120000"/>
              </a:lnSpc>
            </a:pPr>
            <a:r>
              <a:rPr lang="en-US" sz="19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Accuracy and precision of ABI 550-nm AOD in comparison with AERONET AOD over land and water using collocated ABI-AERONET dataset. F&amp;PS requirements are in parenthesis.</a:t>
            </a:r>
          </a:p>
          <a:p>
            <a:pPr lvl="0">
              <a:lnSpc>
                <a:spcPct val="120000"/>
              </a:lnSpc>
            </a:pPr>
            <a:r>
              <a:rPr lang="en-US" sz="19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 </a:t>
            </a:r>
          </a:p>
          <a:p>
            <a:pPr lvl="0">
              <a:lnSpc>
                <a:spcPct val="120000"/>
              </a:lnSpc>
              <a:spcBef>
                <a:spcPts val="1200"/>
              </a:spcBef>
            </a:pPr>
            <a:r>
              <a:rPr lang="en-US" sz="2600" dirty="0">
                <a:solidFill>
                  <a:prstClr val="white"/>
                </a:solidFill>
                <a:cs typeface="Arial"/>
                <a:sym typeface="Arial"/>
              </a:rPr>
              <a:t>Requirements are met but data over water are too few in high AOD value range to calculate Precision.</a:t>
            </a:r>
          </a:p>
          <a:p>
            <a:pPr lvl="0">
              <a:lnSpc>
                <a:spcPct val="120000"/>
              </a:lnSpc>
              <a:spcBef>
                <a:spcPts val="600"/>
              </a:spcBef>
            </a:pPr>
            <a:r>
              <a:rPr lang="en-US" sz="2600" b="1" dirty="0">
                <a:solidFill>
                  <a:prstClr val="white"/>
                </a:solidFill>
                <a:cs typeface="Arial"/>
                <a:sym typeface="Arial"/>
              </a:rPr>
              <a:t>Comparing G16 stats (this slide) to G17 stats (previous slide) indicates similar retrieval qualities.</a:t>
            </a:r>
          </a:p>
          <a:p>
            <a:pPr lvl="1">
              <a:lnSpc>
                <a:spcPct val="120000"/>
              </a:lnSpc>
              <a:spcBef>
                <a:spcPts val="600"/>
              </a:spcBef>
            </a:pPr>
            <a:r>
              <a:rPr lang="en-US" sz="2200" dirty="0">
                <a:solidFill>
                  <a:prstClr val="white"/>
                </a:solidFill>
                <a:cs typeface="Arial"/>
                <a:sym typeface="Arial"/>
              </a:rPr>
              <a:t>Only the time periods are same; significantly more  </a:t>
            </a:r>
            <a:r>
              <a:rPr lang="en-US" sz="2200" dirty="0">
                <a:cs typeface="Arial"/>
                <a:sym typeface="Arial"/>
              </a:rPr>
              <a:t>stations</a:t>
            </a:r>
            <a:r>
              <a:rPr lang="en-US" sz="2200" dirty="0">
                <a:solidFill>
                  <a:prstClr val="white"/>
                </a:solidFill>
                <a:cs typeface="Arial"/>
                <a:sym typeface="Arial"/>
              </a:rPr>
              <a:t>, and thus matchups, are available for GOES-16. </a:t>
            </a:r>
            <a:endParaRPr lang="en-US" sz="22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34</a:t>
            </a:fld>
            <a:endParaRPr lang="en-US" altLang="en-US" dirty="0">
              <a:solidFill>
                <a:prstClr val="white"/>
              </a:solidFill>
            </a:endParaRPr>
          </a:p>
        </p:txBody>
      </p:sp>
    </p:spTree>
    <p:extLst>
      <p:ext uri="{BB962C8B-B14F-4D97-AF65-F5344CB8AC3E}">
        <p14:creationId xmlns:p14="http://schemas.microsoft.com/office/powerpoint/2010/main" val="578585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Graphical Summary of </a:t>
            </a:r>
            <a:br>
              <a:rPr lang="en-US" dirty="0"/>
            </a:br>
            <a:r>
              <a:rPr lang="en-US" dirty="0"/>
              <a:t>G17 and G16 A and P</a:t>
            </a:r>
          </a:p>
        </p:txBody>
      </p:sp>
      <p:pic>
        <p:nvPicPr>
          <p:cNvPr id="11" name="Content Placeholder 10"/>
          <p:cNvPicPr>
            <a:picLocks noGrp="1" noChangeAspect="1"/>
          </p:cNvPicPr>
          <p:nvPr>
            <p:ph idx="1"/>
          </p:nvPr>
        </p:nvPicPr>
        <p:blipFill rotWithShape="1">
          <a:blip r:embed="rId2">
            <a:extLst>
              <a:ext uri="{28A0092B-C50C-407E-A947-70E740481C1C}">
                <a14:useLocalDpi xmlns:a14="http://schemas.microsoft.com/office/drawing/2010/main" val="0"/>
              </a:ext>
            </a:extLst>
          </a:blip>
          <a:srcRect b="7934"/>
          <a:stretch/>
        </p:blipFill>
        <p:spPr>
          <a:xfrm>
            <a:off x="713456" y="1243241"/>
            <a:ext cx="3621338" cy="2357210"/>
          </a:xfrm>
        </p:spPr>
      </p:pic>
      <p:sp>
        <p:nvSpPr>
          <p:cNvPr id="3" name="Slide Number Placeholder 2"/>
          <p:cNvSpPr>
            <a:spLocks noGrp="1"/>
          </p:cNvSpPr>
          <p:nvPr>
            <p:ph type="sldNum" sz="quarter" idx="12"/>
          </p:nvPr>
        </p:nvSpPr>
        <p:spPr/>
        <p:txBody>
          <a:bodyPr/>
          <a:lstStyle/>
          <a:p>
            <a:fld id="{7EBE026E-850D-4D4D-A3A3-3FE298C85F35}" type="slidenum">
              <a:rPr lang="en-US" smtClean="0"/>
              <a:t>35</a:t>
            </a:fld>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5" b="7846"/>
          <a:stretch/>
        </p:blipFill>
        <p:spPr>
          <a:xfrm>
            <a:off x="4817227" y="1240917"/>
            <a:ext cx="3621338" cy="2359534"/>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 b="7846"/>
          <a:stretch/>
        </p:blipFill>
        <p:spPr>
          <a:xfrm>
            <a:off x="713456" y="3742193"/>
            <a:ext cx="3621338" cy="2239507"/>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b="7851"/>
          <a:stretch/>
        </p:blipFill>
        <p:spPr>
          <a:xfrm>
            <a:off x="4822824" y="3742192"/>
            <a:ext cx="3621338" cy="2239508"/>
          </a:xfrm>
          <a:prstGeom prst="rect">
            <a:avLst/>
          </a:prstGeom>
        </p:spPr>
      </p:pic>
      <p:sp>
        <p:nvSpPr>
          <p:cNvPr id="15" name="TextBox 14"/>
          <p:cNvSpPr txBox="1"/>
          <p:nvPr/>
        </p:nvSpPr>
        <p:spPr>
          <a:xfrm>
            <a:off x="642930" y="6033184"/>
            <a:ext cx="8068009" cy="646331"/>
          </a:xfrm>
          <a:prstGeom prst="rect">
            <a:avLst/>
          </a:prstGeom>
          <a:noFill/>
        </p:spPr>
        <p:txBody>
          <a:bodyPr wrap="square" rtlCol="0">
            <a:spAutoFit/>
          </a:bodyPr>
          <a:lstStyle/>
          <a:p>
            <a:r>
              <a:rPr lang="en-US" sz="1800" dirty="0">
                <a:solidFill>
                  <a:schemeClr val="bg1"/>
                </a:solidFill>
              </a:rPr>
              <a:t>A and P (where exist) of G17 AOD are not very different from G16 A and P values in most AOD value ranges. </a:t>
            </a:r>
          </a:p>
        </p:txBody>
      </p:sp>
    </p:spTree>
    <p:extLst>
      <p:ext uri="{BB962C8B-B14F-4D97-AF65-F5344CB8AC3E}">
        <p14:creationId xmlns:p14="http://schemas.microsoft.com/office/powerpoint/2010/main" val="1630596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t>Time Series of G17 AOD</a:t>
            </a:r>
            <a:endParaRPr lang="en-US" sz="4000" b="1" dirty="0"/>
          </a:p>
        </p:txBody>
      </p:sp>
      <p:sp>
        <p:nvSpPr>
          <p:cNvPr id="9" name="Rectangle 8"/>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36</a:t>
            </a:fld>
            <a:endParaRPr lang="en-US" sz="1200" b="0" i="0" u="none" strike="noStrike" cap="none">
              <a:solidFill>
                <a:schemeClr val="lt1"/>
              </a:solidFill>
              <a:latin typeface="Calibri"/>
              <a:ea typeface="Calibri"/>
              <a:cs typeface="Calibri"/>
              <a:sym typeface="Calibri"/>
            </a:endParaRPr>
          </a:p>
        </p:txBody>
      </p:sp>
      <p:sp>
        <p:nvSpPr>
          <p:cNvPr id="7" name="Content Placeholder 2"/>
          <p:cNvSpPr txBox="1">
            <a:spLocks/>
          </p:cNvSpPr>
          <p:nvPr/>
        </p:nvSpPr>
        <p:spPr>
          <a:xfrm>
            <a:off x="4712858" y="1670629"/>
            <a:ext cx="3688192" cy="443813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bg1"/>
                </a:solidFill>
              </a:rPr>
              <a:t>Time series of daily average operational high-quality GOES-17 and AERONET AOD and of GOES-17 minus AERONET difference (bias) for land (upper panel) and water (lower panel).</a:t>
            </a:r>
          </a:p>
          <a:p>
            <a:r>
              <a:rPr lang="en-US" sz="2200" dirty="0">
                <a:solidFill>
                  <a:schemeClr val="bg1"/>
                </a:solidFill>
              </a:rPr>
              <a:t>GOES-17 AOD tracks changes in AERONET AOD.</a:t>
            </a:r>
          </a:p>
          <a:p>
            <a:r>
              <a:rPr lang="en-US" sz="2200" dirty="0">
                <a:solidFill>
                  <a:schemeClr val="bg1"/>
                </a:solidFill>
              </a:rPr>
              <a:t>Day-to-day variability of bias is larger over land than over water.</a:t>
            </a:r>
          </a:p>
          <a:p>
            <a:r>
              <a:rPr lang="en-US" sz="2200" dirty="0">
                <a:solidFill>
                  <a:schemeClr val="bg1"/>
                </a:solidFill>
              </a:rPr>
              <a:t>No trend in bias.</a:t>
            </a:r>
          </a:p>
        </p:txBody>
      </p:sp>
      <p:pic>
        <p:nvPicPr>
          <p:cNvPr id="3" name="Picture 2"/>
          <p:cNvPicPr>
            <a:picLocks/>
          </p:cNvPicPr>
          <p:nvPr/>
        </p:nvPicPr>
        <p:blipFill rotWithShape="1">
          <a:blip r:embed="rId3">
            <a:extLst>
              <a:ext uri="{28A0092B-C50C-407E-A947-70E740481C1C}">
                <a14:useLocalDpi xmlns:a14="http://schemas.microsoft.com/office/drawing/2010/main" val="0"/>
              </a:ext>
            </a:extLst>
          </a:blip>
          <a:srcRect b="31673"/>
          <a:stretch/>
        </p:blipFill>
        <p:spPr>
          <a:xfrm>
            <a:off x="119129" y="1581150"/>
            <a:ext cx="4480560" cy="2651760"/>
          </a:xfrm>
          <a:prstGeom prst="rect">
            <a:avLst/>
          </a:prstGeom>
        </p:spPr>
      </p:pic>
      <p:pic>
        <p:nvPicPr>
          <p:cNvPr id="4" name="Picture 3"/>
          <p:cNvPicPr>
            <a:picLocks noChangeAspect="1"/>
          </p:cNvPicPr>
          <p:nvPr/>
        </p:nvPicPr>
        <p:blipFill>
          <a:blip r:embed="rId4"/>
          <a:stretch>
            <a:fillRect/>
          </a:stretch>
        </p:blipFill>
        <p:spPr>
          <a:xfrm>
            <a:off x="119129" y="4059243"/>
            <a:ext cx="4480560" cy="2662235"/>
          </a:xfrm>
          <a:prstGeom prst="rect">
            <a:avLst/>
          </a:prstGeom>
        </p:spPr>
      </p:pic>
    </p:spTree>
    <p:extLst>
      <p:ext uri="{BB962C8B-B14F-4D97-AF65-F5344CB8AC3E}">
        <p14:creationId xmlns:p14="http://schemas.microsoft.com/office/powerpoint/2010/main" val="486721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210" b="10210"/>
          <a:stretch/>
        </p:blipFill>
        <p:spPr>
          <a:xfrm>
            <a:off x="4567836" y="1645920"/>
            <a:ext cx="4366260" cy="347472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0209" b="10209"/>
          <a:stretch/>
        </p:blipFill>
        <p:spPr>
          <a:xfrm>
            <a:off x="182880" y="1645920"/>
            <a:ext cx="4366260" cy="3474720"/>
          </a:xfrm>
          <a:prstGeom prst="rect">
            <a:avLst/>
          </a:prstGeom>
        </p:spPr>
      </p:pic>
      <p:sp>
        <p:nvSpPr>
          <p:cNvPr id="6" name="Title 5"/>
          <p:cNvSpPr>
            <a:spLocks noGrp="1"/>
          </p:cNvSpPr>
          <p:nvPr>
            <p:ph type="title"/>
          </p:nvPr>
        </p:nvSpPr>
        <p:spPr/>
        <p:txBody>
          <a:bodyPr>
            <a:noAutofit/>
          </a:bodyPr>
          <a:lstStyle/>
          <a:p>
            <a:r>
              <a:rPr lang="en-US" sz="4000" dirty="0"/>
              <a:t>Diurnal Cycle - FD</a:t>
            </a:r>
          </a:p>
        </p:txBody>
      </p:sp>
      <p:sp>
        <p:nvSpPr>
          <p:cNvPr id="5" name="Text Placeholder 4"/>
          <p:cNvSpPr>
            <a:spLocks noGrp="1"/>
          </p:cNvSpPr>
          <p:nvPr>
            <p:ph type="body" idx="1"/>
          </p:nvPr>
        </p:nvSpPr>
        <p:spPr>
          <a:xfrm>
            <a:off x="457200" y="5183311"/>
            <a:ext cx="8229600" cy="1292596"/>
          </a:xfrm>
        </p:spPr>
        <p:txBody>
          <a:bodyPr>
            <a:noAutofit/>
          </a:bodyPr>
          <a:lstStyle/>
          <a:p>
            <a:pPr indent="-342900">
              <a:lnSpc>
                <a:spcPct val="80000"/>
              </a:lnSpc>
            </a:pPr>
            <a:r>
              <a:rPr lang="en-US" sz="1800" dirty="0"/>
              <a:t>AODs from all sites are averaged. </a:t>
            </a:r>
          </a:p>
          <a:p>
            <a:pPr indent="-342900">
              <a:lnSpc>
                <a:spcPct val="80000"/>
              </a:lnSpc>
            </a:pPr>
            <a:r>
              <a:rPr lang="en-US" sz="1800" dirty="0"/>
              <a:t>Daily variation of G17 AOD mostly follows that in AERONET AOD. (Not always true for individual sites!)</a:t>
            </a:r>
          </a:p>
          <a:p>
            <a:pPr indent="-342900">
              <a:lnSpc>
                <a:spcPct val="80000"/>
              </a:lnSpc>
            </a:pPr>
            <a:r>
              <a:rPr lang="en-US" sz="1800" dirty="0"/>
              <a:t>Over land, morning/afternoon G17 AODs are smaller/larger than AERONET AODs.</a:t>
            </a:r>
          </a:p>
          <a:p>
            <a:pPr indent="-342900">
              <a:lnSpc>
                <a:spcPct val="80000"/>
              </a:lnSpc>
            </a:pPr>
            <a:r>
              <a:rPr lang="en-US" sz="1800" dirty="0"/>
              <a:t>Over water, G17 AOD is larger than AERONET AOD all day long.</a:t>
            </a:r>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37</a:t>
            </a:fld>
            <a:endParaRPr lang="en-US" sz="1200" b="0" i="0" u="none" strike="noStrike" cap="none">
              <a:solidFill>
                <a:schemeClr val="lt1"/>
              </a:solidFill>
              <a:latin typeface="Calibri"/>
              <a:ea typeface="Calibri"/>
              <a:cs typeface="Calibri"/>
              <a:sym typeface="Calibri"/>
            </a:endParaRPr>
          </a:p>
        </p:txBody>
      </p:sp>
      <p:sp>
        <p:nvSpPr>
          <p:cNvPr id="14" name="Content Placeholder 2"/>
          <p:cNvSpPr txBox="1">
            <a:spLocks/>
          </p:cNvSpPr>
          <p:nvPr/>
        </p:nvSpPr>
        <p:spPr>
          <a:xfrm>
            <a:off x="282072" y="5428883"/>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11" name="Rectangle 2"/>
          <p:cNvSpPr>
            <a:spLocks noChangeArrowheads="1"/>
          </p:cNvSpPr>
          <p:nvPr/>
        </p:nvSpPr>
        <p:spPr bwMode="auto">
          <a:xfrm>
            <a:off x="888013" y="1441486"/>
            <a:ext cx="3238779" cy="68168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400" b="1" dirty="0">
                <a:solidFill>
                  <a:schemeClr val="tx2"/>
                </a:solidFill>
                <a:latin typeface="Arial Black" pitchFamily="34" charset="0"/>
              </a:rPr>
              <a:t>Over Land</a:t>
            </a:r>
          </a:p>
        </p:txBody>
      </p:sp>
      <p:sp>
        <p:nvSpPr>
          <p:cNvPr id="13" name="Rectangle 2"/>
          <p:cNvSpPr>
            <a:spLocks noChangeArrowheads="1"/>
          </p:cNvSpPr>
          <p:nvPr/>
        </p:nvSpPr>
        <p:spPr bwMode="auto">
          <a:xfrm>
            <a:off x="5131576" y="1441486"/>
            <a:ext cx="3238779" cy="68168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400" b="1" dirty="0">
                <a:solidFill>
                  <a:schemeClr val="tx2"/>
                </a:solidFill>
                <a:latin typeface="Arial Black" pitchFamily="34" charset="0"/>
              </a:rPr>
              <a:t>Over Water</a:t>
            </a:r>
          </a:p>
        </p:txBody>
      </p:sp>
      <p:sp>
        <p:nvSpPr>
          <p:cNvPr id="16" name="Rectangle 15"/>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spTree>
    <p:extLst>
      <p:ext uri="{BB962C8B-B14F-4D97-AF65-F5344CB8AC3E}">
        <p14:creationId xmlns:p14="http://schemas.microsoft.com/office/powerpoint/2010/main" val="904144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13" name="Shape 236"/>
          <p:cNvSpPr txBox="1"/>
          <p:nvPr/>
        </p:nvSpPr>
        <p:spPr>
          <a:xfrm>
            <a:off x="1705970" y="46180"/>
            <a:ext cx="5172502" cy="831145"/>
          </a:xfrm>
          <a:prstGeom prst="rect">
            <a:avLst/>
          </a:prstGeom>
          <a:noFill/>
          <a:ln>
            <a:noFill/>
          </a:ln>
        </p:spPr>
        <p:txBody>
          <a:bodyPr lIns="91425" tIns="91425" rIns="91425" bIns="91425" anchor="t" anchorCtr="0">
            <a:noAutofit/>
          </a:bodyPr>
          <a:lstStyle/>
          <a:p>
            <a:pPr algn="ctr"/>
            <a:r>
              <a:rPr lang="en-US" sz="2400" dirty="0">
                <a:solidFill>
                  <a:schemeClr val="bg1"/>
                </a:solidFill>
              </a:rPr>
              <a:t>Accuracy and Precision at AERONET Sites - Land</a:t>
            </a:r>
          </a:p>
        </p:txBody>
      </p:sp>
      <p:sp>
        <p:nvSpPr>
          <p:cNvPr id="6" name="Content Placeholder 5"/>
          <p:cNvSpPr>
            <a:spLocks noGrp="1"/>
          </p:cNvSpPr>
          <p:nvPr>
            <p:ph idx="1"/>
          </p:nvPr>
        </p:nvSpPr>
        <p:spPr>
          <a:xfrm>
            <a:off x="405765" y="6019800"/>
            <a:ext cx="8229600" cy="619125"/>
          </a:xfrm>
        </p:spPr>
        <p:txBody>
          <a:bodyPr>
            <a:normAutofit/>
          </a:bodyPr>
          <a:lstStyle/>
          <a:p>
            <a:r>
              <a:rPr lang="en-US" sz="2200" dirty="0"/>
              <a:t>Over land, magnitude and sign of bias varies from site to site.</a:t>
            </a:r>
          </a:p>
        </p:txBody>
      </p:sp>
      <p:sp>
        <p:nvSpPr>
          <p:cNvPr id="3" name="Slide Number Placeholder 2"/>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38</a:t>
            </a:fld>
            <a:endParaRPr lang="en-US" sz="1200" b="0" i="0" u="none" strike="noStrike" cap="none">
              <a:solidFill>
                <a:schemeClr val="lt1"/>
              </a:solidFill>
              <a:latin typeface="Calibri"/>
              <a:ea typeface="Calibri"/>
              <a:cs typeface="Calibri"/>
              <a:sym typeface="Calibri"/>
            </a:endParaRPr>
          </a:p>
        </p:txBody>
      </p:sp>
      <p:sp>
        <p:nvSpPr>
          <p:cNvPr id="12" name="Rectangle 11"/>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645920"/>
            <a:ext cx="4286250" cy="4286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5920"/>
            <a:ext cx="4286250" cy="4286250"/>
          </a:xfrm>
          <a:prstGeom prst="rect">
            <a:avLst/>
          </a:prstGeom>
        </p:spPr>
      </p:pic>
    </p:spTree>
    <p:extLst>
      <p:ext uri="{BB962C8B-B14F-4D97-AF65-F5344CB8AC3E}">
        <p14:creationId xmlns:p14="http://schemas.microsoft.com/office/powerpoint/2010/main" val="1746635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13" name="Shape 236"/>
          <p:cNvSpPr txBox="1"/>
          <p:nvPr/>
        </p:nvSpPr>
        <p:spPr>
          <a:xfrm>
            <a:off x="1705970" y="46180"/>
            <a:ext cx="5172502" cy="831145"/>
          </a:xfrm>
          <a:prstGeom prst="rect">
            <a:avLst/>
          </a:prstGeom>
          <a:noFill/>
          <a:ln>
            <a:noFill/>
          </a:ln>
        </p:spPr>
        <p:txBody>
          <a:bodyPr lIns="91425" tIns="91425" rIns="91425" bIns="91425" anchor="t" anchorCtr="0">
            <a:noAutofit/>
          </a:bodyPr>
          <a:lstStyle/>
          <a:p>
            <a:pPr algn="ctr"/>
            <a:r>
              <a:rPr lang="en-US" sz="2400" dirty="0">
                <a:solidFill>
                  <a:schemeClr val="bg1"/>
                </a:solidFill>
              </a:rPr>
              <a:t>Accuracy and Precision at AERONET Sites - Water</a:t>
            </a:r>
          </a:p>
        </p:txBody>
      </p:sp>
      <p:sp>
        <p:nvSpPr>
          <p:cNvPr id="6" name="Content Placeholder 5"/>
          <p:cNvSpPr>
            <a:spLocks noGrp="1"/>
          </p:cNvSpPr>
          <p:nvPr>
            <p:ph idx="1"/>
          </p:nvPr>
        </p:nvSpPr>
        <p:spPr>
          <a:xfrm>
            <a:off x="457200" y="6126839"/>
            <a:ext cx="8229600" cy="378736"/>
          </a:xfrm>
        </p:spPr>
        <p:txBody>
          <a:bodyPr>
            <a:normAutofit fontScale="70000" lnSpcReduction="20000"/>
          </a:bodyPr>
          <a:lstStyle/>
          <a:p>
            <a:r>
              <a:rPr lang="en-US" dirty="0"/>
              <a:t>Over water, bias is positive. (Sites are coastal or island sites!)</a:t>
            </a:r>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39</a:t>
            </a:fld>
            <a:endParaRPr lang="en-US" sz="1200" b="0" i="0" u="none" strike="noStrike" cap="none">
              <a:solidFill>
                <a:schemeClr val="lt1"/>
              </a:solidFill>
              <a:latin typeface="Calibri"/>
              <a:ea typeface="Calibri"/>
              <a:cs typeface="Calibri"/>
              <a:sym typeface="Calibri"/>
            </a:endParaRPr>
          </a:p>
        </p:txBody>
      </p:sp>
      <p:sp>
        <p:nvSpPr>
          <p:cNvPr id="8" name="Rectangle 7"/>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645920"/>
            <a:ext cx="4286250"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5920"/>
            <a:ext cx="4286250" cy="4286250"/>
          </a:xfrm>
          <a:prstGeom prst="rect">
            <a:avLst/>
          </a:prstGeom>
        </p:spPr>
      </p:pic>
    </p:spTree>
    <p:extLst>
      <p:ext uri="{BB962C8B-B14F-4D97-AF65-F5344CB8AC3E}">
        <p14:creationId xmlns:p14="http://schemas.microsoft.com/office/powerpoint/2010/main" val="319374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Product Overview</a:t>
            </a:r>
          </a:p>
        </p:txBody>
      </p:sp>
      <p:sp>
        <p:nvSpPr>
          <p:cNvPr id="9" name="Text Placeholder 8">
            <a:extLst>
              <a:ext uri="{FF2B5EF4-FFF2-40B4-BE49-F238E27FC236}">
                <a16:creationId xmlns:a16="http://schemas.microsoft.com/office/drawing/2014/main" id="{8E79EEDC-6B6E-4E11-935E-B6D0C4A79D74}"/>
              </a:ext>
            </a:extLst>
          </p:cNvPr>
          <p:cNvSpPr>
            <a:spLocks noGrp="1"/>
          </p:cNvSpPr>
          <p:nvPr>
            <p:ph idx="1"/>
          </p:nvPr>
        </p:nvSpPr>
        <p:spPr/>
        <p:txBody>
          <a:bodyPr/>
          <a:lstStyle/>
          <a:p>
            <a:pPr marL="0" lvl="0" indent="0" defTabSz="914400" fontAlgn="auto" hangingPunct="0">
              <a:spcBef>
                <a:spcPts val="0"/>
              </a:spcBef>
              <a:buClrTx/>
              <a:buSzTx/>
              <a:buNone/>
            </a:pPr>
            <a:r>
              <a:rPr lang="en-US" sz="1400" kern="0" cap="all" dirty="0">
                <a:solidFill>
                  <a:prstClr val="white"/>
                </a:solidFill>
                <a:latin typeface="Arial"/>
                <a:cs typeface="Arial"/>
                <a:sym typeface="Arial"/>
              </a:rPr>
              <a:t>Product Definition and user’s guide (Pug) Volume 5: Level 2+ Products, </a:t>
            </a:r>
            <a:r>
              <a:rPr lang="en-US" sz="1400" kern="0" dirty="0">
                <a:solidFill>
                  <a:prstClr val="white"/>
                </a:solidFill>
                <a:latin typeface="Arial"/>
                <a:cs typeface="Arial"/>
                <a:sym typeface="Arial"/>
              </a:rPr>
              <a:t>REVISION D.2, 24 MARCH 2016 </a:t>
            </a:r>
            <a:r>
              <a:rPr lang="en-US" sz="1400" b="1" kern="0" dirty="0">
                <a:solidFill>
                  <a:prstClr val="white"/>
                </a:solidFill>
                <a:latin typeface="Arial"/>
                <a:cs typeface="Arial"/>
                <a:sym typeface="Arial"/>
              </a:rPr>
              <a:t>- </a:t>
            </a:r>
            <a:r>
              <a:rPr lang="en-US" sz="1400" kern="0" dirty="0">
                <a:solidFill>
                  <a:prstClr val="white"/>
                </a:solidFill>
                <a:latin typeface="Arial"/>
                <a:cs typeface="Arial"/>
                <a:sym typeface="Arial"/>
              </a:rPr>
              <a:t>Table 5.10.1</a:t>
            </a:r>
          </a:p>
          <a:p>
            <a:pPr indent="0">
              <a:buNone/>
            </a:pPr>
            <a:endParaRPr lang="en-US" dirty="0"/>
          </a:p>
        </p:txBody>
      </p:sp>
      <p:graphicFrame>
        <p:nvGraphicFramePr>
          <p:cNvPr id="5" name="Table 4"/>
          <p:cNvGraphicFramePr>
            <a:graphicFrameLocks noGrp="1"/>
          </p:cNvGraphicFramePr>
          <p:nvPr>
            <p:extLst/>
          </p:nvPr>
        </p:nvGraphicFramePr>
        <p:xfrm>
          <a:off x="251011" y="2105041"/>
          <a:ext cx="8659906" cy="2310660"/>
        </p:xfrm>
        <a:graphic>
          <a:graphicData uri="http://schemas.openxmlformats.org/drawingml/2006/table">
            <a:tbl>
              <a:tblPr/>
              <a:tblGrid>
                <a:gridCol w="873215">
                  <a:extLst>
                    <a:ext uri="{9D8B030D-6E8A-4147-A177-3AD203B41FA5}">
                      <a16:colId xmlns:a16="http://schemas.microsoft.com/office/drawing/2014/main" val="20000"/>
                    </a:ext>
                  </a:extLst>
                </a:gridCol>
                <a:gridCol w="732283">
                  <a:extLst>
                    <a:ext uri="{9D8B030D-6E8A-4147-A177-3AD203B41FA5}">
                      <a16:colId xmlns:a16="http://schemas.microsoft.com/office/drawing/2014/main" val="20001"/>
                    </a:ext>
                  </a:extLst>
                </a:gridCol>
                <a:gridCol w="773944">
                  <a:extLst>
                    <a:ext uri="{9D8B030D-6E8A-4147-A177-3AD203B41FA5}">
                      <a16:colId xmlns:a16="http://schemas.microsoft.com/office/drawing/2014/main" val="20002"/>
                    </a:ext>
                  </a:extLst>
                </a:gridCol>
                <a:gridCol w="1977406">
                  <a:extLst>
                    <a:ext uri="{9D8B030D-6E8A-4147-A177-3AD203B41FA5}">
                      <a16:colId xmlns:a16="http://schemas.microsoft.com/office/drawing/2014/main" val="20003"/>
                    </a:ext>
                  </a:extLst>
                </a:gridCol>
                <a:gridCol w="2008094">
                  <a:extLst>
                    <a:ext uri="{9D8B030D-6E8A-4147-A177-3AD203B41FA5}">
                      <a16:colId xmlns:a16="http://schemas.microsoft.com/office/drawing/2014/main" val="20004"/>
                    </a:ext>
                  </a:extLst>
                </a:gridCol>
                <a:gridCol w="1354926">
                  <a:extLst>
                    <a:ext uri="{9D8B030D-6E8A-4147-A177-3AD203B41FA5}">
                      <a16:colId xmlns:a16="http://schemas.microsoft.com/office/drawing/2014/main" val="20005"/>
                    </a:ext>
                  </a:extLst>
                </a:gridCol>
                <a:gridCol w="940038">
                  <a:extLst>
                    <a:ext uri="{9D8B030D-6E8A-4147-A177-3AD203B41FA5}">
                      <a16:colId xmlns:a16="http://schemas.microsoft.com/office/drawing/2014/main" val="20006"/>
                    </a:ext>
                  </a:extLst>
                </a:gridCol>
              </a:tblGrid>
              <a:tr h="293866">
                <a:tc gridSpan="2">
                  <a:txBody>
                    <a:bodyPr/>
                    <a:lstStyle/>
                    <a:p>
                      <a:pPr marL="0" marR="0" algn="ctr">
                        <a:spcBef>
                          <a:spcPts val="0"/>
                        </a:spcBef>
                        <a:spcAft>
                          <a:spcPts val="0"/>
                        </a:spcAft>
                      </a:pP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4">
                  <a:txBody>
                    <a:bodyPr/>
                    <a:lstStyle/>
                    <a:p>
                      <a:pPr marL="0" marR="0" algn="ctr">
                        <a:spcBef>
                          <a:spcPts val="0"/>
                        </a:spcBef>
                        <a:spcAft>
                          <a:spcPts val="0"/>
                        </a:spcAft>
                      </a:pPr>
                      <a:r>
                        <a:rPr lang="en-US" sz="1200" b="1" dirty="0">
                          <a:latin typeface="Times"/>
                          <a:ea typeface="Times New Roman"/>
                          <a:cs typeface="Times New Roman"/>
                        </a:rPr>
                        <a:t>Measurement</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b="1">
                          <a:latin typeface="Times"/>
                          <a:ea typeface="Times New Roman"/>
                          <a:cs typeface="Times New Roman"/>
                        </a:rPr>
                        <a:t>Mapping</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34302">
                <a:tc>
                  <a:txBody>
                    <a:bodyPr/>
                    <a:lstStyle/>
                    <a:p>
                      <a:pPr marL="0" marR="0" algn="ctr">
                        <a:spcBef>
                          <a:spcPts val="0"/>
                        </a:spcBef>
                        <a:spcAft>
                          <a:spcPts val="0"/>
                        </a:spcAft>
                      </a:pPr>
                      <a:r>
                        <a:rPr lang="en-US" sz="1200" b="1">
                          <a:latin typeface="Times"/>
                          <a:ea typeface="Times New Roman"/>
                          <a:cs typeface="Times New Roman"/>
                        </a:rPr>
                        <a:t>Region</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Surface Type</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Range</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Accuracy</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Precision</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Performance Conditions </a:t>
                      </a:r>
                      <a:r>
                        <a:rPr lang="en-US" sz="1200" b="1" baseline="30000" dirty="0">
                          <a:latin typeface="Times"/>
                          <a:ea typeface="Times New Roman"/>
                          <a:cs typeface="Times New Roman"/>
                        </a:rPr>
                        <a:t>[1]</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Accuracy</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741246">
                <a:tc>
                  <a:txBody>
                    <a:bodyPr/>
                    <a:lstStyle/>
                    <a:p>
                      <a:pPr marL="0" marR="0" algn="ctr">
                        <a:spcBef>
                          <a:spcPts val="0"/>
                        </a:spcBef>
                        <a:spcAft>
                          <a:spcPts val="0"/>
                        </a:spcAft>
                      </a:pPr>
                      <a:r>
                        <a:rPr lang="en-US" sz="1200" dirty="0">
                          <a:latin typeface="Times"/>
                          <a:ea typeface="Times New Roman"/>
                          <a:cs typeface="Times New Roman"/>
                        </a:rPr>
                        <a:t>Full Disk &amp; CONUS</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Over Land</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-0.05 to 5</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0.04: 0.06</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(2) 0.04 </a:t>
                      </a:r>
                      <a:r>
                        <a:rPr lang="en-US" sz="1200" dirty="0">
                          <a:latin typeface="Times"/>
                          <a:ea typeface="MS Gothic"/>
                          <a:cs typeface="Times New Roman"/>
                        </a:rPr>
                        <a:t>≤ </a:t>
                      </a:r>
                      <a:r>
                        <a:rPr lang="en-US" sz="1200" dirty="0">
                          <a:latin typeface="Times"/>
                          <a:ea typeface="Times New Roman"/>
                          <a:cs typeface="Times New Roman"/>
                        </a:rPr>
                        <a:t>AOD </a:t>
                      </a:r>
                      <a:r>
                        <a:rPr lang="en-US" sz="1200" dirty="0">
                          <a:latin typeface="Times"/>
                          <a:ea typeface="MS Gothic"/>
                          <a:cs typeface="Times New Roman"/>
                        </a:rPr>
                        <a:t>≤</a:t>
                      </a:r>
                      <a:r>
                        <a:rPr lang="en-US" sz="1200" dirty="0">
                          <a:latin typeface="Times"/>
                          <a:ea typeface="Times New Roman"/>
                          <a:cs typeface="Times New Roman"/>
                        </a:rPr>
                        <a:t> 0.80: 0.04</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(3) AOD &gt; 0.80: 0.12</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latin typeface="Times"/>
                          <a:ea typeface="Times New Roman"/>
                          <a:cs typeface="Times New Roman"/>
                        </a:rPr>
                        <a:t>(1) AOD &lt; 0.04: 0.13</a:t>
                      </a:r>
                      <a:endParaRPr lang="en-US" sz="1600">
                        <a:latin typeface="Times New Roman"/>
                        <a:ea typeface="Calibri"/>
                        <a:cs typeface="Times New Roman"/>
                      </a:endParaRPr>
                    </a:p>
                    <a:p>
                      <a:pPr marL="0" marR="0" algn="ctr">
                        <a:spcBef>
                          <a:spcPts val="0"/>
                        </a:spcBef>
                        <a:spcAft>
                          <a:spcPts val="0"/>
                        </a:spcAft>
                      </a:pPr>
                      <a:r>
                        <a:rPr lang="en-US" sz="1200">
                          <a:latin typeface="Times"/>
                          <a:ea typeface="Times New Roman"/>
                          <a:cs typeface="Times New Roman"/>
                        </a:rPr>
                        <a:t>(2) 0.04 </a:t>
                      </a:r>
                      <a:r>
                        <a:rPr lang="en-US" sz="1200">
                          <a:latin typeface="Times"/>
                          <a:ea typeface="MS Gothic"/>
                          <a:cs typeface="Times New Roman"/>
                        </a:rPr>
                        <a:t>≤ </a:t>
                      </a:r>
                      <a:r>
                        <a:rPr lang="en-US" sz="1200">
                          <a:latin typeface="Times"/>
                          <a:ea typeface="Times New Roman"/>
                          <a:cs typeface="Times New Roman"/>
                        </a:rPr>
                        <a:t>AOD </a:t>
                      </a:r>
                      <a:r>
                        <a:rPr lang="en-US" sz="1200">
                          <a:latin typeface="Times"/>
                          <a:ea typeface="MS Gothic"/>
                          <a:cs typeface="Times New Roman"/>
                        </a:rPr>
                        <a:t>≤</a:t>
                      </a:r>
                      <a:r>
                        <a:rPr lang="en-US" sz="1200">
                          <a:latin typeface="Times"/>
                          <a:ea typeface="Times New Roman"/>
                          <a:cs typeface="Times New Roman"/>
                        </a:rPr>
                        <a:t> 0.80: 0.25</a:t>
                      </a:r>
                      <a:endParaRPr lang="en-US" sz="1600">
                        <a:latin typeface="Times New Roman"/>
                        <a:ea typeface="Calibri"/>
                        <a:cs typeface="Times New Roman"/>
                      </a:endParaRPr>
                    </a:p>
                    <a:p>
                      <a:pPr marL="0" marR="0" algn="ctr">
                        <a:spcBef>
                          <a:spcPts val="0"/>
                        </a:spcBef>
                        <a:spcAft>
                          <a:spcPts val="0"/>
                        </a:spcAft>
                      </a:pPr>
                      <a:r>
                        <a:rPr lang="en-US" sz="1200">
                          <a:latin typeface="Times"/>
                          <a:ea typeface="Times New Roman"/>
                          <a:cs typeface="Times New Roman"/>
                        </a:rPr>
                        <a:t>(3) AOD &gt; 0.80: 0.35</a:t>
                      </a:r>
                      <a:endParaRPr lang="en-US" sz="160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LZA </a:t>
                      </a:r>
                      <a:r>
                        <a:rPr lang="en-US" sz="1200" dirty="0">
                          <a:latin typeface="Times"/>
                          <a:ea typeface="MS Gothic"/>
                          <a:cs typeface="Times New Roman"/>
                        </a:rPr>
                        <a:t>≤</a:t>
                      </a:r>
                      <a:r>
                        <a:rPr lang="en-US" sz="1200" dirty="0">
                          <a:latin typeface="Times"/>
                          <a:ea typeface="Times New Roman"/>
                          <a:cs typeface="Times New Roman"/>
                        </a:rPr>
                        <a:t> 60</a:t>
                      </a:r>
                      <a:r>
                        <a:rPr lang="en-US" sz="1200" dirty="0">
                          <a:solidFill>
                            <a:srgbClr val="000000"/>
                          </a:solidFill>
                          <a:latin typeface="Times"/>
                          <a:ea typeface="Times New Roman"/>
                          <a:cs typeface="Lucida Grande"/>
                        </a:rPr>
                        <a:t> degrees</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daytime </a:t>
                      </a:r>
                      <a:r>
                        <a:rPr lang="en-US" sz="1200" baseline="30000" dirty="0">
                          <a:latin typeface="Times"/>
                          <a:ea typeface="Times New Roman"/>
                          <a:cs typeface="Times New Roman"/>
                        </a:rPr>
                        <a:t>[2]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clear sky</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latin typeface="Times"/>
                          <a:ea typeface="Times New Roman"/>
                          <a:cs typeface="Times New Roman"/>
                        </a:rPr>
                        <a:t>1 km</a:t>
                      </a:r>
                      <a:endParaRPr lang="en-US" sz="160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41246">
                <a:tc>
                  <a:txBody>
                    <a:bodyPr/>
                    <a:lstStyle/>
                    <a:p>
                      <a:pPr marL="0" marR="0" algn="ctr">
                        <a:spcBef>
                          <a:spcPts val="0"/>
                        </a:spcBef>
                        <a:spcAft>
                          <a:spcPts val="0"/>
                        </a:spcAft>
                      </a:pPr>
                      <a:r>
                        <a:rPr lang="en-US" sz="1200" dirty="0">
                          <a:latin typeface="Times"/>
                          <a:ea typeface="Times New Roman"/>
                          <a:cs typeface="Times New Roman"/>
                        </a:rPr>
                        <a:t>Full Disk &amp; CONUS</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Over Ocean</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-0.05 to 5</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0.40: 0.02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(2) AOD &gt; 0.40: 0.10</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0.40: 0.15</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(2) AOD &gt; 0.40: 0.23</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LZA </a:t>
                      </a:r>
                      <a:r>
                        <a:rPr lang="en-US" sz="1200" dirty="0">
                          <a:latin typeface="Times"/>
                          <a:ea typeface="MS Gothic"/>
                          <a:cs typeface="Times New Roman"/>
                        </a:rPr>
                        <a:t>≤</a:t>
                      </a:r>
                      <a:r>
                        <a:rPr lang="en-US" sz="1200" dirty="0">
                          <a:latin typeface="Times"/>
                          <a:ea typeface="Times New Roman"/>
                          <a:cs typeface="Times New Roman"/>
                        </a:rPr>
                        <a:t> 60</a:t>
                      </a:r>
                      <a:r>
                        <a:rPr lang="en-US" sz="1200" dirty="0">
                          <a:solidFill>
                            <a:srgbClr val="000000"/>
                          </a:solidFill>
                          <a:latin typeface="Times"/>
                          <a:ea typeface="Times New Roman"/>
                          <a:cs typeface="Lucida Grande"/>
                        </a:rPr>
                        <a:t> degrees</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daytime </a:t>
                      </a:r>
                      <a:r>
                        <a:rPr lang="en-US" sz="1200" baseline="30000" dirty="0">
                          <a:latin typeface="Times"/>
                          <a:ea typeface="Times New Roman"/>
                          <a:cs typeface="Times New Roman"/>
                        </a:rPr>
                        <a:t>[2]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clear sky</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km</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457199" y="4578425"/>
            <a:ext cx="8435789" cy="1917626"/>
          </a:xfrm>
          <a:prstGeom prst="rect">
            <a:avLst/>
          </a:prstGeom>
          <a:noFill/>
        </p:spPr>
        <p:txBody>
          <a:bodyPr wrap="square" rtlCol="0">
            <a:normAutofit fontScale="925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cs typeface="Arial"/>
                <a:sym typeface="Arial"/>
              </a:rPr>
              <a:t>[</a:t>
            </a:r>
            <a:r>
              <a:rPr kumimoji="0" lang="en-US" sz="1800" b="0" i="0" u="none" strike="noStrike" kern="0" cap="none" spc="0" normalizeH="0" baseline="0" noProof="0" dirty="0">
                <a:ln>
                  <a:noFill/>
                </a:ln>
                <a:solidFill>
                  <a:prstClr val="white"/>
                </a:solidFill>
                <a:effectLst/>
                <a:uLnTx/>
                <a:uFillTx/>
                <a:latin typeface="Arial"/>
                <a:cs typeface="Arial"/>
                <a:sym typeface="Arial"/>
              </a:rPr>
              <a:t>1] Conditions for data production prescribed by the algorithm also include snow/ice-free and, when over ocean, </a:t>
            </a:r>
            <a:r>
              <a:rPr kumimoji="0" lang="en-US" sz="1800" b="0" i="0" u="none" strike="noStrike" kern="0" cap="none" spc="0" normalizeH="0" baseline="0" noProof="0" dirty="0" err="1">
                <a:ln>
                  <a:noFill/>
                </a:ln>
                <a:solidFill>
                  <a:prstClr val="white"/>
                </a:solidFill>
                <a:effectLst/>
                <a:uLnTx/>
                <a:uFillTx/>
                <a:latin typeface="Arial"/>
                <a:cs typeface="Arial"/>
                <a:sym typeface="Arial"/>
              </a:rPr>
              <a:t>sunglint</a:t>
            </a:r>
            <a:r>
              <a:rPr kumimoji="0" lang="en-US" sz="1800" b="0" i="0" u="none" strike="noStrike" kern="0" cap="none" spc="0" normalizeH="0" baseline="0" noProof="0" dirty="0">
                <a:ln>
                  <a:noFill/>
                </a:ln>
                <a:solidFill>
                  <a:prstClr val="white"/>
                </a:solidFill>
                <a:effectLst/>
                <a:uLnTx/>
                <a:uFillTx/>
                <a:latin typeface="Arial"/>
                <a:cs typeface="Arial"/>
                <a:sym typeface="Arial"/>
              </a:rPr>
              <a:t> angle &gt; 40 degrees.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cs typeface="Arial"/>
                <a:sym typeface="Arial"/>
              </a:rPr>
              <a:t>[2] Conditions for high quality prescribed by the algorithm are for SZA ≤ 80 degrees.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a:cs typeface="Arial"/>
                <a:sym typeface="Arial"/>
              </a:rPr>
              <a:t>Horizontal resolution: 2 km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a:cs typeface="Arial"/>
                <a:sym typeface="Arial"/>
              </a:rPr>
              <a:t>Temporal resolution: 5 min (CONUS), 15/10 min (M3/M6 Full Disk) – mode dependent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87498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sz="2800" dirty="0"/>
              <a:t>Comparison with AERONET  ground measurements</a:t>
            </a:r>
            <a:br>
              <a:rPr lang="en-US" dirty="0"/>
            </a:br>
            <a:r>
              <a:rPr lang="en-US" dirty="0"/>
              <a:t>GS AOD product over CONUS</a:t>
            </a:r>
          </a:p>
        </p:txBody>
      </p:sp>
      <p:sp>
        <p:nvSpPr>
          <p:cNvPr id="4" name="Text Placeholder 2"/>
          <p:cNvSpPr>
            <a:spLocks noGrp="1"/>
          </p:cNvSpPr>
          <p:nvPr>
            <p:ph type="body" idx="1"/>
          </p:nvPr>
        </p:nvSpPr>
        <p:spPr/>
        <p:txBody>
          <a:bodyPr/>
          <a:lstStyle/>
          <a:p>
            <a:r>
              <a:rPr lang="en-US" dirty="0"/>
              <a:t>GOES-17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40</a:t>
            </a:fld>
            <a:endParaRPr lang="en-US" altLang="en-US" dirty="0">
              <a:solidFill>
                <a:prstClr val="white"/>
              </a:solidFill>
            </a:endParaRPr>
          </a:p>
        </p:txBody>
      </p:sp>
    </p:spTree>
    <p:extLst>
      <p:ext uri="{BB962C8B-B14F-4D97-AF65-F5344CB8AC3E}">
        <p14:creationId xmlns:p14="http://schemas.microsoft.com/office/powerpoint/2010/main" val="3960487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879" b="7068"/>
          <a:stretch/>
        </p:blipFill>
        <p:spPr>
          <a:xfrm>
            <a:off x="4617720" y="1097280"/>
            <a:ext cx="4366260" cy="393192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79" b="7068"/>
          <a:stretch/>
        </p:blipFill>
        <p:spPr>
          <a:xfrm>
            <a:off x="182880" y="1097280"/>
            <a:ext cx="4366260" cy="3931920"/>
          </a:xfrm>
          <a:prstGeom prst="rect">
            <a:avLst/>
          </a:prstGeom>
        </p:spPr>
      </p:pic>
      <p:sp>
        <p:nvSpPr>
          <p:cNvPr id="8" name="Title 5"/>
          <p:cNvSpPr>
            <a:spLocks noGrp="1"/>
          </p:cNvSpPr>
          <p:nvPr>
            <p:ph type="title"/>
          </p:nvPr>
        </p:nvSpPr>
        <p:spPr/>
        <p:txBody>
          <a:bodyPr>
            <a:normAutofit/>
          </a:bodyPr>
          <a:lstStyle/>
          <a:p>
            <a:r>
              <a:rPr lang="en-US" dirty="0"/>
              <a:t>High QC - CONUS</a:t>
            </a:r>
          </a:p>
        </p:txBody>
      </p:sp>
      <p:sp>
        <p:nvSpPr>
          <p:cNvPr id="2" name="Text Placeholder 1"/>
          <p:cNvSpPr>
            <a:spLocks noGrp="1"/>
          </p:cNvSpPr>
          <p:nvPr>
            <p:ph type="body" idx="1"/>
          </p:nvPr>
        </p:nvSpPr>
        <p:spPr>
          <a:xfrm>
            <a:off x="434340" y="5203871"/>
            <a:ext cx="8229600" cy="1057276"/>
          </a:xfrm>
        </p:spPr>
        <p:txBody>
          <a:bodyPr/>
          <a:lstStyle/>
          <a:p>
            <a:pPr indent="-342900">
              <a:lnSpc>
                <a:spcPct val="80000"/>
              </a:lnSpc>
            </a:pPr>
            <a:r>
              <a:rPr lang="en-US" sz="2000" b="1" dirty="0"/>
              <a:t>High quality AODs are plotted regardless of magnitude (range).</a:t>
            </a:r>
          </a:p>
          <a:p>
            <a:pPr indent="-342900">
              <a:lnSpc>
                <a:spcPct val="80000"/>
              </a:lnSpc>
            </a:pPr>
            <a:r>
              <a:rPr lang="en-US" sz="2000" dirty="0"/>
              <a:t>Majority of points are around 1:1 line.</a:t>
            </a:r>
          </a:p>
          <a:p>
            <a:pPr indent="-342900">
              <a:lnSpc>
                <a:spcPct val="80000"/>
              </a:lnSpc>
            </a:pPr>
            <a:r>
              <a:rPr lang="en-US" sz="2000" dirty="0"/>
              <a:t>STD over land is about twice as large as that over water.</a:t>
            </a:r>
          </a:p>
          <a:p>
            <a:pPr indent="-342900">
              <a:lnSpc>
                <a:spcPct val="80000"/>
              </a:lnSpc>
            </a:pPr>
            <a:r>
              <a:rPr lang="en-US" sz="2000" dirty="0"/>
              <a:t>Very small positive bias over land and small positive bias over water.</a:t>
            </a:r>
          </a:p>
          <a:p>
            <a:pPr indent="-342900"/>
            <a:endParaRPr lang="en-US" sz="1800" dirty="0"/>
          </a:p>
        </p:txBody>
      </p:sp>
      <p:sp>
        <p:nvSpPr>
          <p:cNvPr id="14" name="Content Placeholder 2"/>
          <p:cNvSpPr txBox="1">
            <a:spLocks/>
          </p:cNvSpPr>
          <p:nvPr/>
        </p:nvSpPr>
        <p:spPr>
          <a:xfrm>
            <a:off x="346975" y="6047893"/>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chemeClr val="bg1"/>
              </a:solidFill>
            </a:endParaRPr>
          </a:p>
        </p:txBody>
      </p:sp>
      <p:sp>
        <p:nvSpPr>
          <p:cNvPr id="7" name="TextBox 6">
            <a:extLst>
              <a:ext uri="{FF2B5EF4-FFF2-40B4-BE49-F238E27FC236}">
                <a16:creationId xmlns:a16="http://schemas.microsoft.com/office/drawing/2014/main" id="{4F427A6D-A107-4ADF-A0BF-26A7871819CC}"/>
              </a:ext>
            </a:extLst>
          </p:cNvPr>
          <p:cNvSpPr txBox="1"/>
          <p:nvPr/>
        </p:nvSpPr>
        <p:spPr>
          <a:xfrm>
            <a:off x="2034028" y="1200252"/>
            <a:ext cx="663964" cy="307777"/>
          </a:xfrm>
          <a:prstGeom prst="rect">
            <a:avLst/>
          </a:prstGeom>
          <a:noFill/>
        </p:spPr>
        <p:txBody>
          <a:bodyPr wrap="none" rtlCol="0">
            <a:spAutoFit/>
          </a:bodyPr>
          <a:lstStyle/>
          <a:p>
            <a:r>
              <a:rPr lang="en-US" dirty="0"/>
              <a:t>LAND</a:t>
            </a:r>
          </a:p>
        </p:txBody>
      </p:sp>
      <p:sp>
        <p:nvSpPr>
          <p:cNvPr id="9" name="TextBox 8">
            <a:extLst>
              <a:ext uri="{FF2B5EF4-FFF2-40B4-BE49-F238E27FC236}">
                <a16:creationId xmlns:a16="http://schemas.microsoft.com/office/drawing/2014/main" id="{175B246B-FE7F-4BC0-8F44-4251D953E13F}"/>
              </a:ext>
            </a:extLst>
          </p:cNvPr>
          <p:cNvSpPr txBox="1"/>
          <p:nvPr/>
        </p:nvSpPr>
        <p:spPr>
          <a:xfrm>
            <a:off x="6383908" y="1200251"/>
            <a:ext cx="833883" cy="307777"/>
          </a:xfrm>
          <a:prstGeom prst="rect">
            <a:avLst/>
          </a:prstGeom>
          <a:noFill/>
        </p:spPr>
        <p:txBody>
          <a:bodyPr wrap="none" rtlCol="0">
            <a:spAutoFit/>
          </a:bodyPr>
          <a:lstStyle/>
          <a:p>
            <a:r>
              <a:rPr lang="en-US" dirty="0"/>
              <a:t>WATER</a:t>
            </a:r>
          </a:p>
        </p:txBody>
      </p:sp>
      <p:sp>
        <p:nvSpPr>
          <p:cNvPr id="10" name="Slide Number Placeholder 2"/>
          <p:cNvSpPr txBox="1">
            <a:spLocks/>
          </p:cNvSpPr>
          <p:nvPr/>
        </p:nvSpPr>
        <p:spPr>
          <a:xfrm>
            <a:off x="6553200" y="6356353"/>
            <a:ext cx="2133598" cy="365125"/>
          </a:xfrm>
          <a:prstGeom prst="rect">
            <a:avLst/>
          </a:prstGeom>
          <a:noFill/>
          <a:ln>
            <a:noFill/>
          </a:ln>
        </p:spPr>
        <p:txBody>
          <a:bodyPr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615ADB79-25D6-47C0-AB51-22A13A0BBB50}" type="slidenum">
              <a:rPr lang="en-US" altLang="en-US" smtClean="0">
                <a:solidFill>
                  <a:prstClr val="white"/>
                </a:solidFill>
              </a:rPr>
              <a:pPr/>
              <a:t>41</a:t>
            </a:fld>
            <a:endParaRPr lang="en-US" altLang="en-US" dirty="0">
              <a:solidFill>
                <a:prstClr val="white"/>
              </a:solidFill>
            </a:endParaRP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41</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17213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42</a:t>
            </a:fld>
            <a:endParaRPr lang="en-US" altLang="en-US" dirty="0">
              <a:solidFill>
                <a:prstClr val="white"/>
              </a:solidFill>
            </a:endParaRPr>
          </a:p>
        </p:txBody>
      </p:sp>
      <p:sp>
        <p:nvSpPr>
          <p:cNvPr id="7" name="Title 4"/>
          <p:cNvSpPr>
            <a:spLocks noGrp="1"/>
          </p:cNvSpPr>
          <p:nvPr>
            <p:ph type="title"/>
          </p:nvPr>
        </p:nvSpPr>
        <p:spPr>
          <a:xfrm>
            <a:off x="1371600" y="128337"/>
            <a:ext cx="6408821" cy="968626"/>
          </a:xfrm>
        </p:spPr>
        <p:txBody>
          <a:bodyPr/>
          <a:lstStyle/>
          <a:p>
            <a:r>
              <a:rPr lang="en-US" dirty="0"/>
              <a:t>G17 AOD Statistics - CONUS</a:t>
            </a:r>
          </a:p>
        </p:txBody>
      </p:sp>
      <p:graphicFrame>
        <p:nvGraphicFramePr>
          <p:cNvPr id="4" name="Table 3"/>
          <p:cNvGraphicFramePr>
            <a:graphicFrameLocks noGrp="1"/>
          </p:cNvGraphicFramePr>
          <p:nvPr>
            <p:extLst>
              <p:ext uri="{D42A27DB-BD31-4B8C-83A1-F6EECF244321}">
                <p14:modId xmlns:p14="http://schemas.microsoft.com/office/powerpoint/2010/main" val="801245542"/>
              </p:ext>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(01/01/2019</a:t>
                      </a:r>
                      <a:r>
                        <a:rPr lang="en-US" sz="1800" baseline="0" dirty="0">
                          <a:effectLst/>
                        </a:rPr>
                        <a:t> – 05/31/2019)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0.03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1,433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9,071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0.00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0.05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7,970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a:effectLst/>
                        </a:rPr>
                        <a:t>&gt;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n/a (0.35)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solidFill>
                            <a:schemeClr val="dk1"/>
                          </a:solidFill>
                          <a:effectLst/>
                          <a:latin typeface="+mn-lt"/>
                          <a:ea typeface="+mn-ea"/>
                          <a:cs typeface="+mn-cs"/>
                        </a:rPr>
                        <a:t>0</a:t>
                      </a: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8" name="Content Placeholder 5"/>
          <p:cNvSpPr txBox="1">
            <a:spLocks/>
          </p:cNvSpPr>
          <p:nvPr/>
        </p:nvSpPr>
        <p:spPr bwMode="auto">
          <a:xfrm>
            <a:off x="457200" y="4114799"/>
            <a:ext cx="8229600" cy="244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92500" lnSpcReduction="10000"/>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indent="-342900"/>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Accuracy and precision of ABI 550-nm AOD in comparison with AERONET AOD over land and water using collocated ABI-AERONET dataset. F&amp;PS requirements are in parenthesis.</a:t>
            </a:r>
          </a:p>
          <a:p>
            <a:pPr indent="-342900"/>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 </a:t>
            </a:r>
          </a:p>
          <a:p>
            <a:pPr indent="-342900">
              <a:spcBef>
                <a:spcPts val="1200"/>
              </a:spcBef>
            </a:pPr>
            <a:r>
              <a:rPr lang="en-US" sz="2200" dirty="0">
                <a:solidFill>
                  <a:prstClr val="white"/>
                </a:solidFill>
                <a:cs typeface="Arial"/>
                <a:sym typeface="Arial"/>
              </a:rPr>
              <a:t>A &amp; P are evaluated using only high QC AOD in the required AOD ranges. </a:t>
            </a:r>
            <a:r>
              <a:rPr lang="en-US" sz="2200" b="1" dirty="0">
                <a:solidFill>
                  <a:prstClr val="white"/>
                </a:solidFill>
                <a:cs typeface="Arial"/>
                <a:sym typeface="Arial"/>
              </a:rPr>
              <a:t>Here “low”, “medium” and “high” refer to the magnitude of AOD not to its quality.</a:t>
            </a:r>
          </a:p>
          <a:p>
            <a:pPr indent="-342900">
              <a:spcBef>
                <a:spcPts val="1200"/>
              </a:spcBef>
            </a:pPr>
            <a:r>
              <a:rPr lang="en-US" sz="2200" dirty="0">
                <a:solidFill>
                  <a:prstClr val="white"/>
                </a:solidFill>
                <a:cs typeface="Arial"/>
                <a:sym typeface="Arial"/>
              </a:rPr>
              <a:t>Requirements are met but data are not available in “high AOD” range. </a:t>
            </a:r>
            <a:endParaRPr lang="en-US" sz="22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Tree>
    <p:extLst>
      <p:ext uri="{BB962C8B-B14F-4D97-AF65-F5344CB8AC3E}">
        <p14:creationId xmlns:p14="http://schemas.microsoft.com/office/powerpoint/2010/main" val="3897497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dirty="0"/>
              <a:t>Time Series of G17 AOD - CONUS</a:t>
            </a:r>
            <a:endParaRPr lang="en-US" b="1" dirty="0"/>
          </a:p>
        </p:txBody>
      </p:sp>
      <p:sp>
        <p:nvSpPr>
          <p:cNvPr id="2" name="Content Placeholder 1"/>
          <p:cNvSpPr>
            <a:spLocks noGrp="1"/>
          </p:cNvSpPr>
          <p:nvPr>
            <p:ph idx="1"/>
          </p:nvPr>
        </p:nvSpPr>
        <p:spPr>
          <a:xfrm>
            <a:off x="4991100" y="1608137"/>
            <a:ext cx="3695700" cy="4891087"/>
          </a:xfrm>
        </p:spPr>
        <p:txBody>
          <a:bodyPr>
            <a:normAutofit fontScale="70000" lnSpcReduction="20000"/>
          </a:bodyPr>
          <a:lstStyle/>
          <a:p>
            <a:pPr>
              <a:lnSpc>
                <a:spcPct val="110000"/>
              </a:lnSpc>
              <a:spcBef>
                <a:spcPts val="1000"/>
              </a:spcBef>
            </a:pPr>
            <a:r>
              <a:rPr lang="en-US" dirty="0"/>
              <a:t>Time series of daily average operational high-quality GOES-17 and AERONET AOD and of GOES-17 minus AERONET difference (bias) for land (upper panel) and water (lower panel).</a:t>
            </a:r>
          </a:p>
          <a:p>
            <a:pPr>
              <a:lnSpc>
                <a:spcPct val="110000"/>
              </a:lnSpc>
              <a:spcBef>
                <a:spcPts val="1000"/>
              </a:spcBef>
            </a:pPr>
            <a:r>
              <a:rPr lang="en-US" dirty="0"/>
              <a:t>GOES-17 AOD tracks changes in AERONET AOD.</a:t>
            </a:r>
          </a:p>
          <a:p>
            <a:pPr>
              <a:lnSpc>
                <a:spcPct val="110000"/>
              </a:lnSpc>
              <a:spcBef>
                <a:spcPts val="1000"/>
              </a:spcBef>
            </a:pPr>
            <a:r>
              <a:rPr lang="en-US" dirty="0"/>
              <a:t>Day-to-day variability of bias is larger over land than over water.</a:t>
            </a:r>
          </a:p>
          <a:p>
            <a:pPr>
              <a:lnSpc>
                <a:spcPct val="110000"/>
              </a:lnSpc>
              <a:spcBef>
                <a:spcPts val="1000"/>
              </a:spcBef>
            </a:pPr>
            <a:r>
              <a:rPr lang="en-US" dirty="0"/>
              <a:t>No trend in bias.</a:t>
            </a:r>
          </a:p>
          <a:p>
            <a:endParaRPr lang="en-US" dirty="0"/>
          </a:p>
        </p:txBody>
      </p:sp>
      <p:sp>
        <p:nvSpPr>
          <p:cNvPr id="4" name="Slide Number Placeholder 3"/>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43</a:t>
            </a:fld>
            <a:endParaRPr lang="en-US" sz="1200" b="0" i="0" u="none" strike="noStrike" cap="none">
              <a:solidFill>
                <a:schemeClr val="lt1"/>
              </a:solidFill>
              <a:latin typeface="Calibri"/>
              <a:ea typeface="Calibri"/>
              <a:cs typeface="Calibri"/>
              <a:sym typeface="Calibri"/>
            </a:endParaRPr>
          </a:p>
        </p:txBody>
      </p:sp>
      <p:sp>
        <p:nvSpPr>
          <p:cNvPr id="7" name="Rectangle 6"/>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2148"/>
          <a:stretch/>
        </p:blipFill>
        <p:spPr>
          <a:xfrm>
            <a:off x="267123" y="1607820"/>
            <a:ext cx="4480560" cy="264360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2148"/>
          <a:stretch/>
        </p:blipFill>
        <p:spPr>
          <a:xfrm>
            <a:off x="267123" y="4077871"/>
            <a:ext cx="4480560" cy="2643604"/>
          </a:xfrm>
          <a:prstGeom prst="rect">
            <a:avLst/>
          </a:prstGeom>
        </p:spPr>
      </p:pic>
    </p:spTree>
    <p:extLst>
      <p:ext uri="{BB962C8B-B14F-4D97-AF65-F5344CB8AC3E}">
        <p14:creationId xmlns:p14="http://schemas.microsoft.com/office/powerpoint/2010/main" val="545715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dirty="0"/>
              <a:t>Diurnal Cycle - CONUS</a:t>
            </a:r>
          </a:p>
        </p:txBody>
      </p:sp>
      <p:sp>
        <p:nvSpPr>
          <p:cNvPr id="5" name="Slide Number Placeholder 4"/>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44</a:t>
            </a:fld>
            <a:endParaRPr lang="en-US" sz="1200" b="0" i="0" u="none" strike="noStrike" cap="none">
              <a:solidFill>
                <a:schemeClr val="lt1"/>
              </a:solidFill>
              <a:latin typeface="Calibri"/>
              <a:ea typeface="Calibri"/>
              <a:cs typeface="Calibri"/>
              <a:sym typeface="Calibri"/>
            </a:endParaRPr>
          </a:p>
        </p:txBody>
      </p:sp>
      <p:sp>
        <p:nvSpPr>
          <p:cNvPr id="14" name="Content Placeholder 2"/>
          <p:cNvSpPr txBox="1">
            <a:spLocks/>
          </p:cNvSpPr>
          <p:nvPr/>
        </p:nvSpPr>
        <p:spPr>
          <a:xfrm>
            <a:off x="282072" y="5428883"/>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9" name="Rectangle 8"/>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210" b="10210"/>
          <a:stretch/>
        </p:blipFill>
        <p:spPr>
          <a:xfrm>
            <a:off x="182880" y="1645920"/>
            <a:ext cx="4366260" cy="347472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0210" b="10210"/>
          <a:stretch/>
        </p:blipFill>
        <p:spPr>
          <a:xfrm>
            <a:off x="4572000" y="1645920"/>
            <a:ext cx="4366260" cy="3474720"/>
          </a:xfrm>
          <a:prstGeom prst="rect">
            <a:avLst/>
          </a:prstGeom>
        </p:spPr>
      </p:pic>
      <p:sp>
        <p:nvSpPr>
          <p:cNvPr id="11" name="Rectangle 2"/>
          <p:cNvSpPr>
            <a:spLocks noChangeArrowheads="1"/>
          </p:cNvSpPr>
          <p:nvPr/>
        </p:nvSpPr>
        <p:spPr bwMode="auto">
          <a:xfrm>
            <a:off x="888013" y="1418651"/>
            <a:ext cx="3238779" cy="68168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400" b="1" dirty="0">
                <a:solidFill>
                  <a:schemeClr val="tx2"/>
                </a:solidFill>
                <a:latin typeface="Arial Black" pitchFamily="34" charset="0"/>
              </a:rPr>
              <a:t>Over Land</a:t>
            </a:r>
          </a:p>
        </p:txBody>
      </p:sp>
      <p:sp>
        <p:nvSpPr>
          <p:cNvPr id="12" name="Rectangle 2"/>
          <p:cNvSpPr>
            <a:spLocks noChangeArrowheads="1"/>
          </p:cNvSpPr>
          <p:nvPr/>
        </p:nvSpPr>
        <p:spPr bwMode="auto">
          <a:xfrm>
            <a:off x="5135740" y="1418651"/>
            <a:ext cx="3238779" cy="681685"/>
          </a:xfrm>
          <a:prstGeom prst="rect">
            <a:avLst/>
          </a:prstGeom>
          <a:noFill/>
          <a:ln w="9525">
            <a:noFill/>
            <a:miter lim="800000"/>
            <a:headEnd/>
            <a:tailEnd/>
          </a:ln>
          <a:effectLst/>
        </p:spPr>
        <p:txBody>
          <a:bodyPr lIns="92075" tIns="46038" rIns="92075" bIns="46038" anchor="b"/>
          <a:lstStyle/>
          <a:p>
            <a:pPr algn="ctr" eaLnBrk="0" fontAlgn="base" hangingPunct="0">
              <a:spcBef>
                <a:spcPts val="2400"/>
              </a:spcBef>
              <a:spcAft>
                <a:spcPts val="2400"/>
              </a:spcAft>
            </a:pPr>
            <a:r>
              <a:rPr lang="en-US" sz="2400" b="1" dirty="0">
                <a:solidFill>
                  <a:schemeClr val="tx2"/>
                </a:solidFill>
                <a:latin typeface="Arial Black" pitchFamily="34" charset="0"/>
              </a:rPr>
              <a:t>Over Water</a:t>
            </a:r>
          </a:p>
        </p:txBody>
      </p:sp>
      <p:sp>
        <p:nvSpPr>
          <p:cNvPr id="10" name="Text Placeholder 4"/>
          <p:cNvSpPr txBox="1">
            <a:spLocks/>
          </p:cNvSpPr>
          <p:nvPr/>
        </p:nvSpPr>
        <p:spPr bwMode="auto">
          <a:xfrm>
            <a:off x="457200" y="5183311"/>
            <a:ext cx="8229600" cy="129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a:t>AODs from all sites are averaged.</a:t>
            </a:r>
          </a:p>
          <a:p>
            <a:pPr>
              <a:lnSpc>
                <a:spcPct val="80000"/>
              </a:lnSpc>
            </a:pPr>
            <a:r>
              <a:rPr lang="en-US" sz="1800" dirty="0"/>
              <a:t>Daily variation of G17 AOD mostly follows that in AERONET AOD.</a:t>
            </a:r>
          </a:p>
          <a:p>
            <a:pPr>
              <a:lnSpc>
                <a:spcPct val="80000"/>
              </a:lnSpc>
            </a:pPr>
            <a:r>
              <a:rPr lang="en-US" sz="1800" dirty="0"/>
              <a:t>Over land, morning/afternoon G17 AODs are smaller/larger than AERONET AODs.</a:t>
            </a:r>
          </a:p>
          <a:p>
            <a:pPr>
              <a:lnSpc>
                <a:spcPct val="80000"/>
              </a:lnSpc>
            </a:pPr>
            <a:r>
              <a:rPr lang="en-US" sz="1800" dirty="0"/>
              <a:t>Over water, G17 AOD is larger than AERONET AOD all day long.</a:t>
            </a:r>
          </a:p>
        </p:txBody>
      </p:sp>
    </p:spTree>
    <p:extLst>
      <p:ext uri="{BB962C8B-B14F-4D97-AF65-F5344CB8AC3E}">
        <p14:creationId xmlns:p14="http://schemas.microsoft.com/office/powerpoint/2010/main" val="3583132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13" name="Shape 236"/>
          <p:cNvSpPr txBox="1"/>
          <p:nvPr/>
        </p:nvSpPr>
        <p:spPr>
          <a:xfrm>
            <a:off x="1705970" y="46180"/>
            <a:ext cx="5172502" cy="831145"/>
          </a:xfrm>
          <a:prstGeom prst="rect">
            <a:avLst/>
          </a:prstGeom>
          <a:noFill/>
          <a:ln>
            <a:noFill/>
          </a:ln>
        </p:spPr>
        <p:txBody>
          <a:bodyPr lIns="91425" tIns="91425" rIns="91425" bIns="91425" anchor="t" anchorCtr="0">
            <a:noAutofit/>
          </a:bodyPr>
          <a:lstStyle/>
          <a:p>
            <a:pPr algn="ctr"/>
            <a:r>
              <a:rPr lang="en-US" sz="2400" dirty="0">
                <a:solidFill>
                  <a:schemeClr val="bg1"/>
                </a:solidFill>
              </a:rPr>
              <a:t>Accuracy and Precision at AERONET Sites - Land</a:t>
            </a:r>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45</a:t>
            </a:fld>
            <a:endParaRPr lang="en-US" sz="1200" b="0" i="0" u="none" strike="noStrike" cap="none" dirty="0">
              <a:solidFill>
                <a:schemeClr val="lt1"/>
              </a:solidFill>
              <a:latin typeface="Calibri"/>
              <a:ea typeface="Calibri"/>
              <a:cs typeface="Calibri"/>
              <a:sym typeface="Calibri"/>
            </a:endParaRPr>
          </a:p>
        </p:txBody>
      </p:sp>
      <p:sp>
        <p:nvSpPr>
          <p:cNvPr id="4" name="Rectangle 3"/>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645920"/>
            <a:ext cx="4286250" cy="42862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5920"/>
            <a:ext cx="4286250" cy="4286250"/>
          </a:xfrm>
          <a:prstGeom prst="rect">
            <a:avLst/>
          </a:prstGeom>
        </p:spPr>
      </p:pic>
      <p:sp>
        <p:nvSpPr>
          <p:cNvPr id="7" name="Content Placeholder 5"/>
          <p:cNvSpPr>
            <a:spLocks noGrp="1"/>
          </p:cNvSpPr>
          <p:nvPr>
            <p:ph idx="1"/>
          </p:nvPr>
        </p:nvSpPr>
        <p:spPr>
          <a:xfrm>
            <a:off x="405765" y="6019800"/>
            <a:ext cx="8229600" cy="619125"/>
          </a:xfrm>
        </p:spPr>
        <p:txBody>
          <a:bodyPr>
            <a:normAutofit/>
          </a:bodyPr>
          <a:lstStyle/>
          <a:p>
            <a:r>
              <a:rPr lang="en-US" sz="2200" dirty="0"/>
              <a:t>Over land, magnitude and sign of bias varies from site to site.</a:t>
            </a:r>
          </a:p>
        </p:txBody>
      </p:sp>
    </p:spTree>
    <p:extLst>
      <p:ext uri="{BB962C8B-B14F-4D97-AF65-F5344CB8AC3E}">
        <p14:creationId xmlns:p14="http://schemas.microsoft.com/office/powerpoint/2010/main" val="2379887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13" name="Shape 236"/>
          <p:cNvSpPr txBox="1"/>
          <p:nvPr/>
        </p:nvSpPr>
        <p:spPr>
          <a:xfrm>
            <a:off x="1705970" y="46180"/>
            <a:ext cx="5172502" cy="831145"/>
          </a:xfrm>
          <a:prstGeom prst="rect">
            <a:avLst/>
          </a:prstGeom>
          <a:noFill/>
          <a:ln>
            <a:noFill/>
          </a:ln>
        </p:spPr>
        <p:txBody>
          <a:bodyPr lIns="91425" tIns="91425" rIns="91425" bIns="91425" anchor="t" anchorCtr="0">
            <a:noAutofit/>
          </a:bodyPr>
          <a:lstStyle/>
          <a:p>
            <a:pPr algn="ctr"/>
            <a:r>
              <a:rPr lang="en-US" sz="2400" dirty="0">
                <a:solidFill>
                  <a:schemeClr val="bg1"/>
                </a:solidFill>
              </a:rPr>
              <a:t>Accuracy and Precision at AERONET Sites - Water</a:t>
            </a:r>
          </a:p>
        </p:txBody>
      </p:sp>
      <p:sp>
        <p:nvSpPr>
          <p:cNvPr id="3" name="Slide Number Placeholder 2"/>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46</a:t>
            </a:fld>
            <a:endParaRPr lang="en-US" sz="1200" b="0" i="0" u="none" strike="noStrike" cap="none">
              <a:solidFill>
                <a:schemeClr val="lt1"/>
              </a:solidFill>
              <a:latin typeface="Calibri"/>
              <a:ea typeface="Calibri"/>
              <a:cs typeface="Calibri"/>
              <a:sym typeface="Calibri"/>
            </a:endParaRPr>
          </a:p>
        </p:txBody>
      </p:sp>
      <p:sp>
        <p:nvSpPr>
          <p:cNvPr id="4" name="Rectangle 3"/>
          <p:cNvSpPr/>
          <p:nvPr/>
        </p:nvSpPr>
        <p:spPr>
          <a:xfrm>
            <a:off x="2507403" y="1051141"/>
            <a:ext cx="5112596" cy="400110"/>
          </a:xfrm>
          <a:prstGeom prst="rect">
            <a:avLst/>
          </a:prstGeom>
        </p:spPr>
        <p:txBody>
          <a:bodyPr wrap="square">
            <a:spAutoFit/>
          </a:bodyPr>
          <a:lstStyle/>
          <a:p>
            <a:r>
              <a:rPr lang="en-US" sz="2000" b="1" dirty="0">
                <a:solidFill>
                  <a:schemeClr val="bg1"/>
                </a:solidFill>
              </a:rPr>
              <a:t>01</a:t>
            </a:r>
            <a:r>
              <a:rPr lang="en-US" sz="2000" b="1" dirty="0">
                <a:solidFill>
                  <a:schemeClr val="bg1"/>
                </a:solidFill>
                <a:sym typeface="Arial"/>
              </a:rPr>
              <a:t>/01/2019 – 05/31/2019   High QC</a:t>
            </a:r>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645920"/>
            <a:ext cx="4286250" cy="4286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5920"/>
            <a:ext cx="4286250" cy="4286250"/>
          </a:xfrm>
          <a:prstGeom prst="rect">
            <a:avLst/>
          </a:prstGeom>
        </p:spPr>
      </p:pic>
      <p:sp>
        <p:nvSpPr>
          <p:cNvPr id="8" name="Content Placeholder 5"/>
          <p:cNvSpPr>
            <a:spLocks noGrp="1"/>
          </p:cNvSpPr>
          <p:nvPr>
            <p:ph idx="1"/>
          </p:nvPr>
        </p:nvSpPr>
        <p:spPr>
          <a:xfrm>
            <a:off x="457200" y="6126839"/>
            <a:ext cx="8229600" cy="378736"/>
          </a:xfrm>
        </p:spPr>
        <p:txBody>
          <a:bodyPr>
            <a:normAutofit fontScale="70000" lnSpcReduction="20000"/>
          </a:bodyPr>
          <a:lstStyle/>
          <a:p>
            <a:r>
              <a:rPr lang="en-US" dirty="0"/>
              <a:t>Over water, bias is positive. (Sites are coastal or island sites!)</a:t>
            </a:r>
          </a:p>
        </p:txBody>
      </p:sp>
    </p:spTree>
    <p:extLst>
      <p:ext uri="{BB962C8B-B14F-4D97-AF65-F5344CB8AC3E}">
        <p14:creationId xmlns:p14="http://schemas.microsoft.com/office/powerpoint/2010/main" val="2251505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371601" y="128337"/>
            <a:ext cx="6286500" cy="968626"/>
          </a:xfrm>
          <a:prstGeom prst="rect">
            <a:avLst/>
          </a:prstGeom>
        </p:spPr>
        <p:txBody>
          <a:bodyPr lIns="91425" tIns="91425" rIns="91425" bIns="91425" anchor="ctr" anchorCtr="0">
            <a:noAutofit/>
          </a:bodyPr>
          <a:lstStyle/>
          <a:p>
            <a:pPr lvl="0"/>
            <a:r>
              <a:rPr lang="en-US" sz="3000" b="1" dirty="0">
                <a:solidFill>
                  <a:schemeClr val="bg1"/>
                </a:solidFill>
              </a:rPr>
              <a:t>Summary of GOES 17 vs. AERONET AOD Comparison</a:t>
            </a:r>
          </a:p>
        </p:txBody>
      </p:sp>
      <p:sp>
        <p:nvSpPr>
          <p:cNvPr id="2" name="Text Placeholder 1"/>
          <p:cNvSpPr>
            <a:spLocks noGrp="1"/>
          </p:cNvSpPr>
          <p:nvPr>
            <p:ph idx="1"/>
          </p:nvPr>
        </p:nvSpPr>
        <p:spPr/>
        <p:txBody>
          <a:bodyPr>
            <a:normAutofit/>
          </a:bodyPr>
          <a:lstStyle/>
          <a:p>
            <a:pPr marL="546100">
              <a:buFont typeface="Arial" panose="020B0604020202020204" pitchFamily="34" charset="0"/>
              <a:buChar char="•"/>
            </a:pPr>
            <a:r>
              <a:rPr lang="en-US" sz="2400" dirty="0"/>
              <a:t>GOES-17 AOD retrievals were compared with AERONET version 3 level 1.5 data. </a:t>
            </a:r>
          </a:p>
          <a:p>
            <a:pPr marL="546100"/>
            <a:r>
              <a:rPr lang="en-US" sz="2400" dirty="0"/>
              <a:t>GOES-17 AOD meets the accuracy and precision requirements but data were not available in high AOD range. (</a:t>
            </a:r>
            <a:r>
              <a:rPr lang="en-US" sz="2400" dirty="0">
                <a:solidFill>
                  <a:srgbClr val="00B050"/>
                </a:solidFill>
              </a:rPr>
              <a:t>Passed</a:t>
            </a:r>
            <a:r>
              <a:rPr lang="en-US" sz="2400" dirty="0"/>
              <a:t>)</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47</a:t>
            </a:fld>
            <a:endParaRPr lang="en-US" altLang="en-US" dirty="0">
              <a:solidFill>
                <a:prstClr val="white"/>
              </a:solidFill>
            </a:endParaRPr>
          </a:p>
        </p:txBody>
      </p:sp>
    </p:spTree>
    <p:extLst>
      <p:ext uri="{BB962C8B-B14F-4D97-AF65-F5344CB8AC3E}">
        <p14:creationId xmlns:p14="http://schemas.microsoft.com/office/powerpoint/2010/main" val="3843687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sz="2800" dirty="0"/>
              <a:t>Comparison with VIIRS/MODIS/G16 at AERONET Stations</a:t>
            </a:r>
            <a:br>
              <a:rPr lang="en-US" dirty="0"/>
            </a:br>
            <a:r>
              <a:rPr lang="en-US" dirty="0"/>
              <a:t>FULL DISK</a:t>
            </a:r>
          </a:p>
        </p:txBody>
      </p:sp>
      <p:sp>
        <p:nvSpPr>
          <p:cNvPr id="4" name="Text Placeholder 2"/>
          <p:cNvSpPr>
            <a:spLocks noGrp="1"/>
          </p:cNvSpPr>
          <p:nvPr>
            <p:ph type="body" idx="1"/>
          </p:nvPr>
        </p:nvSpPr>
        <p:spPr/>
        <p:txBody>
          <a:bodyPr/>
          <a:lstStyle/>
          <a:p>
            <a:r>
              <a:rPr lang="en-US" dirty="0"/>
              <a:t>GOES-17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48</a:t>
            </a:fld>
            <a:endParaRPr lang="en-US" altLang="en-US" dirty="0">
              <a:solidFill>
                <a:prstClr val="white"/>
              </a:solidFill>
            </a:endParaRPr>
          </a:p>
        </p:txBody>
      </p:sp>
    </p:spTree>
    <p:extLst>
      <p:ext uri="{BB962C8B-B14F-4D97-AF65-F5344CB8AC3E}">
        <p14:creationId xmlns:p14="http://schemas.microsoft.com/office/powerpoint/2010/main" val="1819816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 name="Title 2"/>
          <p:cNvSpPr>
            <a:spLocks noGrp="1"/>
          </p:cNvSpPr>
          <p:nvPr>
            <p:ph type="title"/>
          </p:nvPr>
        </p:nvSpPr>
        <p:spPr/>
        <p:txBody>
          <a:bodyPr/>
          <a:lstStyle/>
          <a:p>
            <a:pPr lvl="0" defTabSz="914400" fontAlgn="auto">
              <a:spcBef>
                <a:spcPts val="0"/>
              </a:spcBef>
              <a:spcAft>
                <a:spcPts val="0"/>
              </a:spcAft>
            </a:pPr>
            <a:r>
              <a:rPr lang="en-US" sz="2800" b="1" kern="0" dirty="0">
                <a:solidFill>
                  <a:srgbClr val="FFFFFF"/>
                </a:solidFill>
                <a:cs typeface="Arial"/>
                <a:sym typeface="Arial"/>
              </a:rPr>
              <a:t>Comparison with VIIRS / MODIS</a:t>
            </a:r>
            <a:br>
              <a:rPr lang="en-US" sz="2800" b="1" kern="0" dirty="0">
                <a:solidFill>
                  <a:srgbClr val="FFFFFF"/>
                </a:solidFill>
                <a:cs typeface="Arial"/>
                <a:sym typeface="Arial"/>
              </a:rPr>
            </a:br>
            <a:r>
              <a:rPr lang="en-US" sz="2800" b="1" kern="0" dirty="0">
                <a:solidFill>
                  <a:srgbClr val="FFFFFF"/>
                </a:solidFill>
                <a:cs typeface="Arial"/>
                <a:sym typeface="Arial"/>
              </a:rPr>
              <a:t>AOD over AERONET sites</a:t>
            </a:r>
            <a:endParaRPr lang="en-US" b="1" dirty="0"/>
          </a:p>
        </p:txBody>
      </p:sp>
      <p:sp>
        <p:nvSpPr>
          <p:cNvPr id="6" name="Shape 125"/>
          <p:cNvSpPr txBox="1">
            <a:spLocks noGrp="1"/>
          </p:cNvSpPr>
          <p:nvPr>
            <p:ph idx="1"/>
          </p:nvPr>
        </p:nvSpPr>
        <p:spPr>
          <a:xfrm>
            <a:off x="457200" y="1465262"/>
            <a:ext cx="8229600" cy="4891087"/>
          </a:xfrm>
          <a:prstGeom prst="rect">
            <a:avLst/>
          </a:prstGeom>
        </p:spPr>
        <p:txBody>
          <a:bodyPr lIns="91425" tIns="91425" rIns="91425" bIns="91425" anchor="t" anchorCtr="0">
            <a:normAutofit fontScale="85000" lnSpcReduction="20000"/>
          </a:bodyPr>
          <a:lstStyle/>
          <a:p>
            <a:pPr marL="685800" indent="-457200">
              <a:spcBef>
                <a:spcPts val="0"/>
              </a:spcBef>
              <a:spcAft>
                <a:spcPts val="600"/>
              </a:spcAft>
              <a:buFont typeface="Arial" panose="020B0604020202020204" pitchFamily="34" charset="0"/>
              <a:buChar char="•"/>
            </a:pPr>
            <a:r>
              <a:rPr lang="en-US" sz="2800" dirty="0"/>
              <a:t>Time period: 01/01/2019 – 05/31/2019.</a:t>
            </a:r>
          </a:p>
          <a:p>
            <a:pPr marL="685800" indent="-457200">
              <a:spcBef>
                <a:spcPts val="600"/>
              </a:spcBef>
              <a:spcAft>
                <a:spcPts val="600"/>
              </a:spcAft>
              <a:buFont typeface="Arial" panose="020B0604020202020204" pitchFamily="34" charset="0"/>
              <a:buChar char="•"/>
            </a:pPr>
            <a:r>
              <a:rPr lang="en-US" sz="2800" dirty="0"/>
              <a:t>Data:</a:t>
            </a:r>
          </a:p>
          <a:p>
            <a:pPr marL="1085850" lvl="1" indent="-457200">
              <a:spcBef>
                <a:spcPts val="0"/>
              </a:spcBef>
              <a:spcAft>
                <a:spcPts val="600"/>
              </a:spcAft>
              <a:buFont typeface="Arial" panose="020B0604020202020204" pitchFamily="34" charset="0"/>
              <a:buChar char="•"/>
            </a:pPr>
            <a:r>
              <a:rPr lang="en-US" sz="2400" dirty="0"/>
              <a:t>GOES-17: operational G17 GS AOD, </a:t>
            </a:r>
          </a:p>
          <a:p>
            <a:pPr marL="1085850" lvl="1" indent="-457200">
              <a:spcBef>
                <a:spcPts val="0"/>
              </a:spcBef>
              <a:spcAft>
                <a:spcPts val="600"/>
              </a:spcAft>
              <a:buFont typeface="Arial" panose="020B0604020202020204" pitchFamily="34" charset="0"/>
              <a:buChar char="•"/>
            </a:pPr>
            <a:r>
              <a:rPr lang="en-US" sz="2400" dirty="0"/>
              <a:t>VIIRS: S-NPP EPS AOD,</a:t>
            </a:r>
          </a:p>
          <a:p>
            <a:pPr marL="1085850" lvl="1" indent="-457200">
              <a:spcBef>
                <a:spcPts val="0"/>
              </a:spcBef>
              <a:spcAft>
                <a:spcPts val="600"/>
              </a:spcAft>
              <a:buFont typeface="Arial" panose="020B0604020202020204" pitchFamily="34" charset="0"/>
              <a:buChar char="•"/>
            </a:pPr>
            <a:r>
              <a:rPr lang="en-US" sz="2400" dirty="0"/>
              <a:t>MODIS: collection 6 Aqua and Terra AOD, </a:t>
            </a:r>
          </a:p>
          <a:p>
            <a:pPr marL="1085850" lvl="1" indent="-457200">
              <a:spcBef>
                <a:spcPts val="0"/>
              </a:spcBef>
              <a:spcAft>
                <a:spcPts val="600"/>
              </a:spcAft>
              <a:buFont typeface="Arial" panose="020B0604020202020204" pitchFamily="34" charset="0"/>
              <a:buChar char="•"/>
            </a:pPr>
            <a:r>
              <a:rPr lang="en-US" sz="2400" dirty="0"/>
              <a:t>GOES-16: operational G16 AOD.</a:t>
            </a:r>
          </a:p>
          <a:p>
            <a:pPr marL="685800" indent="-457200">
              <a:spcBef>
                <a:spcPts val="600"/>
              </a:spcBef>
              <a:spcAft>
                <a:spcPts val="600"/>
              </a:spcAft>
              <a:buFont typeface="Arial" panose="020B0604020202020204" pitchFamily="34" charset="0"/>
              <a:buChar char="•"/>
            </a:pPr>
            <a:r>
              <a:rPr lang="en-US" sz="2800" dirty="0"/>
              <a:t>A subset of matchups between the data above and AERONET is created:</a:t>
            </a:r>
          </a:p>
          <a:p>
            <a:pPr marL="1085850" lvl="1" indent="-457200">
              <a:spcBef>
                <a:spcPts val="600"/>
              </a:spcBef>
              <a:spcAft>
                <a:spcPts val="600"/>
              </a:spcAft>
              <a:buFont typeface="Arial" panose="020B0604020202020204" pitchFamily="34" charset="0"/>
              <a:buChar char="•"/>
            </a:pPr>
            <a:r>
              <a:rPr lang="en-US" sz="2400" dirty="0"/>
              <a:t>At each AERONET site, a matchup is considered when the ABI observation time in the AERONET-G17 matchup is within one-hour (10-min) window around the VIIRS/MODIS  overpass (G16 observation) time in the AERONET-VIIRS/MODIS (G16) matchup.</a:t>
            </a:r>
          </a:p>
          <a:p>
            <a:pPr marL="685800" indent="-457200">
              <a:spcBef>
                <a:spcPts val="600"/>
              </a:spcBef>
              <a:spcAft>
                <a:spcPts val="600"/>
              </a:spcAft>
              <a:buFont typeface="Arial" panose="020B0604020202020204" pitchFamily="34" charset="0"/>
              <a:buChar char="•"/>
            </a:pPr>
            <a:r>
              <a:rPr lang="en-US" sz="2800" dirty="0"/>
              <a:t>M3, M4 and M6 ABI AODs with high quality are collected.</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49</a:t>
            </a:fld>
            <a:endParaRPr lang="en-US" altLang="en-US" dirty="0">
              <a:solidFill>
                <a:prstClr val="white"/>
              </a:solidFill>
            </a:endParaRPr>
          </a:p>
        </p:txBody>
      </p:sp>
    </p:spTree>
    <p:extLst>
      <p:ext uri="{BB962C8B-B14F-4D97-AF65-F5344CB8AC3E}">
        <p14:creationId xmlns:p14="http://schemas.microsoft.com/office/powerpoint/2010/main" val="23187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GOES-R AOD Product </a:t>
            </a:r>
            <a:br>
              <a:rPr lang="en-US" b="1" dirty="0"/>
            </a:br>
            <a:r>
              <a:rPr lang="en-US" b="1" dirty="0"/>
              <a:t>Precedence Chain</a:t>
            </a:r>
          </a:p>
        </p:txBody>
      </p:sp>
      <p:sp>
        <p:nvSpPr>
          <p:cNvPr id="6" name="Rounded Rectangle 5"/>
          <p:cNvSpPr/>
          <p:nvPr/>
        </p:nvSpPr>
        <p:spPr>
          <a:xfrm>
            <a:off x="3564833" y="1721694"/>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4-level Cloud Mask</a:t>
            </a:r>
          </a:p>
        </p:txBody>
      </p:sp>
      <p:sp>
        <p:nvSpPr>
          <p:cNvPr id="7" name="Rounded Rectangle 6"/>
          <p:cNvSpPr/>
          <p:nvPr/>
        </p:nvSpPr>
        <p:spPr>
          <a:xfrm>
            <a:off x="6422679" y="3335831"/>
            <a:ext cx="2264115" cy="1867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Snow Mask</a:t>
            </a:r>
          </a:p>
          <a:p>
            <a:pPr marL="344488" indent="-344488">
              <a:buFont typeface="+mj-lt"/>
              <a:buAutoNum type="arabicPeriod"/>
            </a:pPr>
            <a:r>
              <a:rPr lang="en-US" sz="1800" b="1" dirty="0">
                <a:effectLst>
                  <a:outerShdw blurRad="38100" dist="38100" dir="2700000" algn="tl">
                    <a:srgbClr val="000000">
                      <a:alpha val="43137"/>
                    </a:srgbClr>
                  </a:outerShdw>
                </a:effectLst>
              </a:rPr>
              <a:t>ABI FSC product</a:t>
            </a:r>
          </a:p>
          <a:p>
            <a:pPr marL="344488" indent="-344488">
              <a:buFont typeface="+mj-lt"/>
              <a:buAutoNum type="arabicPeriod"/>
            </a:pPr>
            <a:r>
              <a:rPr lang="en-US" sz="1800" b="1" dirty="0">
                <a:effectLst>
                  <a:outerShdw blurRad="38100" dist="38100" dir="2700000" algn="tl">
                    <a:srgbClr val="000000">
                      <a:alpha val="43137"/>
                    </a:srgbClr>
                  </a:outerShdw>
                </a:effectLst>
              </a:rPr>
              <a:t>IMS/SSMI snow ice mask </a:t>
            </a:r>
          </a:p>
        </p:txBody>
      </p:sp>
      <p:sp>
        <p:nvSpPr>
          <p:cNvPr id="8" name="Rounded Rectangle 7"/>
          <p:cNvSpPr/>
          <p:nvPr/>
        </p:nvSpPr>
        <p:spPr>
          <a:xfrm>
            <a:off x="706986" y="4479214"/>
            <a:ext cx="2080564" cy="1582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TPW</a:t>
            </a:r>
          </a:p>
          <a:p>
            <a:pPr marL="285750" indent="-285750">
              <a:buFont typeface="+mj-lt"/>
              <a:buAutoNum type="arabicPeriod"/>
            </a:pPr>
            <a:r>
              <a:rPr lang="en-US" sz="1800" b="1" dirty="0">
                <a:effectLst>
                  <a:outerShdw blurRad="38100" dist="38100" dir="2700000" algn="tl">
                    <a:srgbClr val="000000">
                      <a:alpha val="43137"/>
                    </a:srgbClr>
                  </a:outerShdw>
                </a:effectLst>
              </a:rPr>
              <a:t>ABI product</a:t>
            </a:r>
          </a:p>
          <a:p>
            <a:pPr marL="285750" indent="-285750">
              <a:buFont typeface="+mj-lt"/>
              <a:buAutoNum type="arabicPeriod"/>
            </a:pPr>
            <a:r>
              <a:rPr lang="en-US" sz="1800" b="1" dirty="0">
                <a:effectLst>
                  <a:outerShdw blurRad="38100" dist="38100" dir="2700000" algn="tl">
                    <a:srgbClr val="000000">
                      <a:alpha val="43137"/>
                    </a:srgbClr>
                  </a:outerShdw>
                </a:effectLst>
              </a:rPr>
              <a:t>GFS product</a:t>
            </a:r>
          </a:p>
          <a:p>
            <a:pPr marL="285750" indent="-285750">
              <a:buFont typeface="+mj-lt"/>
              <a:buAutoNum type="arabicPeriod"/>
            </a:pPr>
            <a:r>
              <a:rPr lang="en-US" sz="1800" b="1" dirty="0">
                <a:effectLst>
                  <a:outerShdw blurRad="38100" dist="38100" dir="2700000" algn="tl">
                    <a:srgbClr val="000000">
                      <a:alpha val="43137"/>
                    </a:srgbClr>
                  </a:outerShdw>
                </a:effectLst>
              </a:rPr>
              <a:t>Climatology</a:t>
            </a:r>
          </a:p>
        </p:txBody>
      </p:sp>
      <p:sp>
        <p:nvSpPr>
          <p:cNvPr id="9" name="Rounded Rectangle 8"/>
          <p:cNvSpPr/>
          <p:nvPr/>
        </p:nvSpPr>
        <p:spPr>
          <a:xfrm>
            <a:off x="3564833" y="375373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AOD</a:t>
            </a:r>
          </a:p>
        </p:txBody>
      </p:sp>
      <p:sp>
        <p:nvSpPr>
          <p:cNvPr id="13" name="Rounded Rectangle 5">
            <a:extLst>
              <a:ext uri="{FF2B5EF4-FFF2-40B4-BE49-F238E27FC236}">
                <a16:creationId xmlns:a16="http://schemas.microsoft.com/office/drawing/2014/main" id="{6371EDBC-201B-49C4-A5C0-54B6A8D1506A}"/>
              </a:ext>
            </a:extLst>
          </p:cNvPr>
          <p:cNvSpPr/>
          <p:nvPr/>
        </p:nvSpPr>
        <p:spPr>
          <a:xfrm>
            <a:off x="706986" y="2500463"/>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Cloud &amp; Moisture Imagery</a:t>
            </a:r>
          </a:p>
        </p:txBody>
      </p:sp>
      <p:cxnSp>
        <p:nvCxnSpPr>
          <p:cNvPr id="5" name="Connector: Elbow 4">
            <a:extLst>
              <a:ext uri="{FF2B5EF4-FFF2-40B4-BE49-F238E27FC236}">
                <a16:creationId xmlns:a16="http://schemas.microsoft.com/office/drawing/2014/main" id="{E269EA97-0F08-4D18-83B7-8DD0CA50DC06}"/>
              </a:ext>
            </a:extLst>
          </p:cNvPr>
          <p:cNvCxnSpPr>
            <a:stCxn id="6" idx="3"/>
            <a:endCxn id="7" idx="0"/>
          </p:cNvCxnSpPr>
          <p:nvPr/>
        </p:nvCxnSpPr>
        <p:spPr>
          <a:xfrm>
            <a:off x="5645397" y="2238524"/>
            <a:ext cx="1909340" cy="109730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F27BFA17-FEFE-4729-8264-6B43CBE03557}"/>
              </a:ext>
            </a:extLst>
          </p:cNvPr>
          <p:cNvCxnSpPr>
            <a:stCxn id="13" idx="0"/>
            <a:endCxn id="6" idx="1"/>
          </p:cNvCxnSpPr>
          <p:nvPr/>
        </p:nvCxnSpPr>
        <p:spPr>
          <a:xfrm rot="5400000" flipH="1" flipV="1">
            <a:off x="2525081" y="1460712"/>
            <a:ext cx="261939" cy="181756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55671D-E3D4-48E4-B89B-23BD26BE71C7}"/>
              </a:ext>
            </a:extLst>
          </p:cNvPr>
          <p:cNvCxnSpPr>
            <a:stCxn id="6" idx="2"/>
            <a:endCxn id="9" idx="0"/>
          </p:cNvCxnSpPr>
          <p:nvPr/>
        </p:nvCxnSpPr>
        <p:spPr>
          <a:xfrm>
            <a:off x="4605115" y="2755354"/>
            <a:ext cx="0" cy="998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9E68422B-7D70-4EC2-98F4-43E7894AFDB5}"/>
              </a:ext>
            </a:extLst>
          </p:cNvPr>
          <p:cNvCxnSpPr>
            <a:stCxn id="7" idx="1"/>
            <a:endCxn id="9" idx="3"/>
          </p:cNvCxnSpPr>
          <p:nvPr/>
        </p:nvCxnSpPr>
        <p:spPr>
          <a:xfrm rot="10800000" flipV="1">
            <a:off x="5645397" y="4269469"/>
            <a:ext cx="777282" cy="109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3A25AE25-1C66-4BE5-84A0-F8306924E14E}"/>
              </a:ext>
            </a:extLst>
          </p:cNvPr>
          <p:cNvCxnSpPr>
            <a:stCxn id="13" idx="3"/>
            <a:endCxn id="9" idx="1"/>
          </p:cNvCxnSpPr>
          <p:nvPr/>
        </p:nvCxnSpPr>
        <p:spPr>
          <a:xfrm>
            <a:off x="2787550" y="3017293"/>
            <a:ext cx="777283" cy="125326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289BEA-1679-45B5-8014-DA183617BF87}"/>
              </a:ext>
            </a:extLst>
          </p:cNvPr>
          <p:cNvCxnSpPr>
            <a:cxnSpLocks/>
            <a:stCxn id="8" idx="3"/>
            <a:endCxn id="9" idx="2"/>
          </p:cNvCxnSpPr>
          <p:nvPr/>
        </p:nvCxnSpPr>
        <p:spPr>
          <a:xfrm flipV="1">
            <a:off x="2787550" y="4787391"/>
            <a:ext cx="1817565" cy="4831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9E9DE464-DE65-4FB6-9CAE-563EE047F29A}"/>
              </a:ext>
            </a:extLst>
          </p:cNvPr>
          <p:cNvCxnSpPr>
            <a:cxnSpLocks/>
            <a:stCxn id="6" idx="0"/>
            <a:endCxn id="8" idx="1"/>
          </p:cNvCxnSpPr>
          <p:nvPr/>
        </p:nvCxnSpPr>
        <p:spPr>
          <a:xfrm rot="16200000" flipH="1" flipV="1">
            <a:off x="881626" y="1547054"/>
            <a:ext cx="3548850" cy="3898129"/>
          </a:xfrm>
          <a:prstGeom prst="bentConnector4">
            <a:avLst>
              <a:gd name="adj1" fmla="val -6442"/>
              <a:gd name="adj2" fmla="val 105864"/>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5</a:t>
            </a:fld>
            <a:endParaRPr lang="en-US" altLang="en-US" dirty="0">
              <a:solidFill>
                <a:prstClr val="white"/>
              </a:solidFill>
            </a:endParaRPr>
          </a:p>
        </p:txBody>
      </p:sp>
    </p:spTree>
    <p:extLst>
      <p:ext uri="{BB962C8B-B14F-4D97-AF65-F5344CB8AC3E}">
        <p14:creationId xmlns:p14="http://schemas.microsoft.com/office/powerpoint/2010/main" val="2085661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720" y="1096966"/>
            <a:ext cx="4366260" cy="43662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096966"/>
            <a:ext cx="4366260" cy="4366260"/>
          </a:xfrm>
          <a:prstGeom prst="rect">
            <a:avLst/>
          </a:prstGeom>
        </p:spPr>
      </p:pic>
      <p:sp>
        <p:nvSpPr>
          <p:cNvPr id="8" name="Content Placeholder 2"/>
          <p:cNvSpPr txBox="1">
            <a:spLocks/>
          </p:cNvSpPr>
          <p:nvPr/>
        </p:nvSpPr>
        <p:spPr>
          <a:xfrm>
            <a:off x="297713" y="5674451"/>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Distributions of G17/ABI and S-NPP/VIIRS biases (</a:t>
            </a:r>
            <a:r>
              <a:rPr lang="en-US" sz="2000" dirty="0" err="1">
                <a:solidFill>
                  <a:schemeClr val="bg1"/>
                </a:solidFill>
              </a:rPr>
              <a:t>wrt</a:t>
            </a:r>
            <a:r>
              <a:rPr lang="en-US" sz="2000" dirty="0">
                <a:solidFill>
                  <a:schemeClr val="bg1"/>
                </a:solidFill>
              </a:rPr>
              <a:t> AERONET) around the (0,0) point are not very different.</a:t>
            </a:r>
          </a:p>
        </p:txBody>
      </p:sp>
      <p:sp>
        <p:nvSpPr>
          <p:cNvPr id="9" name="Title 5"/>
          <p:cNvSpPr>
            <a:spLocks noGrp="1"/>
          </p:cNvSpPr>
          <p:nvPr>
            <p:ph type="title"/>
          </p:nvPr>
        </p:nvSpPr>
        <p:spPr>
          <a:xfrm>
            <a:off x="457200" y="-46035"/>
            <a:ext cx="8229600" cy="1143001"/>
          </a:xfrm>
        </p:spPr>
        <p:txBody>
          <a:bodyPr>
            <a:normAutofit/>
          </a:bodyPr>
          <a:lstStyle/>
          <a:p>
            <a:r>
              <a:rPr lang="en-US" dirty="0"/>
              <a:t>ABI bias vs. </a:t>
            </a:r>
            <a:r>
              <a:rPr lang="en-US" dirty="0">
                <a:solidFill>
                  <a:srgbClr val="FFFF00"/>
                </a:solidFill>
              </a:rPr>
              <a:t>VIIRS</a:t>
            </a:r>
            <a:r>
              <a:rPr lang="en-US" dirty="0"/>
              <a:t> bias</a:t>
            </a:r>
          </a:p>
        </p:txBody>
      </p:sp>
      <p:sp>
        <p:nvSpPr>
          <p:cNvPr id="4" name="Slide Number Placeholder 3"/>
          <p:cNvSpPr>
            <a:spLocks noGrp="1"/>
          </p:cNvSpPr>
          <p:nvPr>
            <p:ph type="sldNum" sz="quarter" idx="12"/>
          </p:nvPr>
        </p:nvSpPr>
        <p:spPr/>
        <p:txBody>
          <a:bodyPr/>
          <a:lstStyle/>
          <a:p>
            <a:fld id="{7EBE026E-850D-4D4D-A3A3-3FE298C85F35}" type="slidenum">
              <a:rPr lang="en-US" smtClean="0"/>
              <a:t>50</a:t>
            </a:fld>
            <a:endParaRPr lang="en-US"/>
          </a:p>
        </p:txBody>
      </p:sp>
      <p:sp>
        <p:nvSpPr>
          <p:cNvPr id="13" name="Rectangle 12"/>
          <p:cNvSpPr/>
          <p:nvPr/>
        </p:nvSpPr>
        <p:spPr>
          <a:xfrm>
            <a:off x="1715715" y="1308191"/>
            <a:ext cx="1346310" cy="338554"/>
          </a:xfrm>
          <a:prstGeom prst="rect">
            <a:avLst/>
          </a:prstGeom>
        </p:spPr>
        <p:txBody>
          <a:bodyPr wrap="square">
            <a:spAutoFit/>
          </a:bodyPr>
          <a:lstStyle/>
          <a:p>
            <a:r>
              <a:rPr lang="en-US" sz="1600" b="1" dirty="0">
                <a:solidFill>
                  <a:schemeClr val="tx1">
                    <a:lumMod val="65000"/>
                    <a:lumOff val="35000"/>
                  </a:schemeClr>
                </a:solidFill>
                <a:sym typeface="Arial"/>
              </a:rPr>
              <a:t>Over Land</a:t>
            </a:r>
            <a:endParaRPr lang="en-US" sz="1600" dirty="0">
              <a:solidFill>
                <a:schemeClr val="tx1">
                  <a:lumMod val="65000"/>
                  <a:lumOff val="35000"/>
                </a:schemeClr>
              </a:solidFill>
            </a:endParaRPr>
          </a:p>
        </p:txBody>
      </p:sp>
      <p:sp>
        <p:nvSpPr>
          <p:cNvPr id="14" name="Rectangle 13"/>
          <p:cNvSpPr/>
          <p:nvPr/>
        </p:nvSpPr>
        <p:spPr>
          <a:xfrm>
            <a:off x="6283850" y="1308191"/>
            <a:ext cx="1704450" cy="338554"/>
          </a:xfrm>
          <a:prstGeom prst="rect">
            <a:avLst/>
          </a:prstGeom>
        </p:spPr>
        <p:txBody>
          <a:bodyPr wrap="square">
            <a:spAutoFit/>
          </a:bodyPr>
          <a:lstStyle/>
          <a:p>
            <a:r>
              <a:rPr lang="en-US" sz="1600" b="1" dirty="0">
                <a:solidFill>
                  <a:schemeClr val="tx1">
                    <a:lumMod val="65000"/>
                    <a:lumOff val="35000"/>
                  </a:schemeClr>
                </a:solidFill>
                <a:sym typeface="Arial"/>
              </a:rPr>
              <a:t>Over Water</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66374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title"/>
          </p:nvPr>
        </p:nvSpPr>
        <p:spPr/>
        <p:txBody>
          <a:bodyPr>
            <a:normAutofit/>
          </a:bodyPr>
          <a:lstStyle/>
          <a:p>
            <a:r>
              <a:rPr lang="en-US" dirty="0"/>
              <a:t>ABI bias vs. </a:t>
            </a:r>
            <a:r>
              <a:rPr lang="en-US" dirty="0">
                <a:solidFill>
                  <a:srgbClr val="FFFF00"/>
                </a:solidFill>
              </a:rPr>
              <a:t>MODIS</a:t>
            </a:r>
            <a:r>
              <a:rPr lang="en-US" dirty="0"/>
              <a:t> bias</a:t>
            </a:r>
          </a:p>
        </p:txBody>
      </p:sp>
      <p:sp>
        <p:nvSpPr>
          <p:cNvPr id="3" name="Content Placeholder 2"/>
          <p:cNvSpPr>
            <a:spLocks noGrp="1"/>
          </p:cNvSpPr>
          <p:nvPr>
            <p:ph idx="1"/>
          </p:nvPr>
        </p:nvSpPr>
        <p:spPr>
          <a:xfrm>
            <a:off x="457200" y="5581649"/>
            <a:ext cx="8229600" cy="847726"/>
          </a:xfrm>
        </p:spPr>
        <p:txBody>
          <a:bodyPr>
            <a:normAutofit/>
          </a:bodyPr>
          <a:lstStyle/>
          <a:p>
            <a:pPr defTabSz="914400" fontAlgn="auto">
              <a:spcBef>
                <a:spcPts val="0"/>
              </a:spcBef>
              <a:spcAft>
                <a:spcPts val="0"/>
              </a:spcAft>
              <a:buFont typeface="Arial" panose="020B0604020202020204" pitchFamily="34" charset="0"/>
              <a:buChar char="•"/>
            </a:pPr>
            <a:r>
              <a:rPr lang="en-US" sz="2000" kern="0" dirty="0">
                <a:solidFill>
                  <a:prstClr val="white"/>
                </a:solidFill>
                <a:cs typeface="Arial"/>
                <a:sym typeface="Arial"/>
              </a:rPr>
              <a:t>Distributions of GOES-17/ABI and MODIS biases (</a:t>
            </a:r>
            <a:r>
              <a:rPr lang="en-US" sz="2000" kern="0" dirty="0" err="1">
                <a:solidFill>
                  <a:prstClr val="white"/>
                </a:solidFill>
                <a:cs typeface="Arial"/>
                <a:sym typeface="Arial"/>
              </a:rPr>
              <a:t>wrt</a:t>
            </a:r>
            <a:r>
              <a:rPr lang="en-US" sz="2000" kern="0" dirty="0">
                <a:solidFill>
                  <a:prstClr val="white"/>
                </a:solidFill>
                <a:cs typeface="Arial"/>
                <a:sym typeface="Arial"/>
              </a:rPr>
              <a:t> AERONET) are similar.</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51</a:t>
            </a:fld>
            <a:endParaRPr lang="en-US" altLang="en-US" dirty="0">
              <a:solidFill>
                <a:prstClr val="white"/>
              </a:solidFill>
            </a:endParaRPr>
          </a:p>
        </p:txBody>
      </p:sp>
      <p:sp>
        <p:nvSpPr>
          <p:cNvPr id="13" name="Rectangle 12"/>
          <p:cNvSpPr/>
          <p:nvPr/>
        </p:nvSpPr>
        <p:spPr>
          <a:xfrm>
            <a:off x="1715715" y="1308191"/>
            <a:ext cx="1346310" cy="338554"/>
          </a:xfrm>
          <a:prstGeom prst="rect">
            <a:avLst/>
          </a:prstGeom>
        </p:spPr>
        <p:txBody>
          <a:bodyPr wrap="square">
            <a:spAutoFit/>
          </a:bodyPr>
          <a:lstStyle/>
          <a:p>
            <a:r>
              <a:rPr lang="en-US" sz="1600" b="1" dirty="0">
                <a:solidFill>
                  <a:schemeClr val="tx1">
                    <a:lumMod val="65000"/>
                    <a:lumOff val="35000"/>
                  </a:schemeClr>
                </a:solidFill>
                <a:sym typeface="Arial"/>
              </a:rPr>
              <a:t>Over Land</a:t>
            </a:r>
            <a:endParaRPr lang="en-US" sz="1600" dirty="0">
              <a:solidFill>
                <a:schemeClr val="tx1">
                  <a:lumMod val="65000"/>
                  <a:lumOff val="35000"/>
                </a:schemeClr>
              </a:solidFill>
            </a:endParaRPr>
          </a:p>
        </p:txBody>
      </p:sp>
      <p:sp>
        <p:nvSpPr>
          <p:cNvPr id="15" name="Rectangle 14"/>
          <p:cNvSpPr/>
          <p:nvPr/>
        </p:nvSpPr>
        <p:spPr>
          <a:xfrm>
            <a:off x="6283850" y="1308191"/>
            <a:ext cx="1704450" cy="338554"/>
          </a:xfrm>
          <a:prstGeom prst="rect">
            <a:avLst/>
          </a:prstGeom>
        </p:spPr>
        <p:txBody>
          <a:bodyPr wrap="square">
            <a:spAutoFit/>
          </a:bodyPr>
          <a:lstStyle/>
          <a:p>
            <a:r>
              <a:rPr lang="en-US" sz="1600" b="1" dirty="0">
                <a:solidFill>
                  <a:schemeClr val="tx1">
                    <a:lumMod val="65000"/>
                    <a:lumOff val="35000"/>
                  </a:schemeClr>
                </a:solidFill>
                <a:sym typeface="Arial"/>
              </a:rPr>
              <a:t>Over Water</a:t>
            </a:r>
            <a:endParaRPr lang="en-US" sz="1600" dirty="0">
              <a:solidFill>
                <a:schemeClr val="tx1">
                  <a:lumMod val="65000"/>
                  <a:lumOff val="3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097280"/>
            <a:ext cx="4366260" cy="43662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720" y="1097280"/>
            <a:ext cx="4366260" cy="4366260"/>
          </a:xfrm>
          <a:prstGeom prst="rect">
            <a:avLst/>
          </a:prstGeom>
        </p:spPr>
      </p:pic>
    </p:spTree>
    <p:extLst>
      <p:ext uri="{BB962C8B-B14F-4D97-AF65-F5344CB8AC3E}">
        <p14:creationId xmlns:p14="http://schemas.microsoft.com/office/powerpoint/2010/main" val="1697535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fontScale="90000"/>
          </a:bodyPr>
          <a:lstStyle/>
          <a:p>
            <a:r>
              <a:rPr lang="en-US" dirty="0"/>
              <a:t>Time Series of Daily ABI and </a:t>
            </a:r>
            <a:r>
              <a:rPr lang="en-US" dirty="0">
                <a:solidFill>
                  <a:srgbClr val="FFFF00"/>
                </a:solidFill>
              </a:rPr>
              <a:t>VIIRS</a:t>
            </a:r>
            <a:r>
              <a:rPr lang="en-US" dirty="0"/>
              <a:t> Biases Relative to AERONET</a:t>
            </a:r>
          </a:p>
        </p:txBody>
      </p:sp>
      <p:sp>
        <p:nvSpPr>
          <p:cNvPr id="6" name="Slide Number Placeholder 5"/>
          <p:cNvSpPr>
            <a:spLocks noGrp="1"/>
          </p:cNvSpPr>
          <p:nvPr>
            <p:ph type="sldNum" sz="quarter" idx="12"/>
          </p:nvPr>
        </p:nvSpPr>
        <p:spPr/>
        <p:txBody>
          <a:bodyPr/>
          <a:lstStyle/>
          <a:p>
            <a:fld id="{615ADB79-25D6-47C0-AB51-22A13A0BBB50}" type="slidenum">
              <a:rPr lang="en-US" altLang="en-US" smtClean="0">
                <a:solidFill>
                  <a:prstClr val="white"/>
                </a:solidFill>
              </a:rPr>
              <a:pPr/>
              <a:t>52</a:t>
            </a:fld>
            <a:endParaRPr lang="en-US" altLang="en-US" dirty="0">
              <a:solidFill>
                <a:prstClr val="white"/>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948"/>
          <a:stretch/>
        </p:blipFill>
        <p:spPr>
          <a:xfrm>
            <a:off x="4617720" y="1419225"/>
            <a:ext cx="4366260" cy="292766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2785"/>
          <a:stretch/>
        </p:blipFill>
        <p:spPr>
          <a:xfrm>
            <a:off x="182880" y="1419225"/>
            <a:ext cx="4366260" cy="2934782"/>
          </a:xfrm>
          <a:prstGeom prst="rect">
            <a:avLst/>
          </a:prstGeom>
        </p:spPr>
      </p:pic>
      <p:sp>
        <p:nvSpPr>
          <p:cNvPr id="8" name="Content Placeholder 1"/>
          <p:cNvSpPr>
            <a:spLocks noGrp="1"/>
          </p:cNvSpPr>
          <p:nvPr>
            <p:ph idx="1"/>
          </p:nvPr>
        </p:nvSpPr>
        <p:spPr>
          <a:xfrm>
            <a:off x="182880" y="4549932"/>
            <a:ext cx="8503920" cy="2079467"/>
          </a:xfrm>
        </p:spPr>
        <p:txBody>
          <a:bodyPr>
            <a:normAutofit fontScale="47500" lnSpcReduction="20000"/>
          </a:bodyPr>
          <a:lstStyle/>
          <a:p>
            <a:pPr>
              <a:lnSpc>
                <a:spcPct val="110000"/>
              </a:lnSpc>
              <a:spcBef>
                <a:spcPts val="600"/>
              </a:spcBef>
            </a:pPr>
            <a:r>
              <a:rPr lang="en-US" sz="4200" i="1" dirty="0"/>
              <a:t>Upper panel</a:t>
            </a:r>
            <a:r>
              <a:rPr lang="en-US" sz="4200" dirty="0"/>
              <a:t>: Time series of G17/ABI minus AERONET and S-NPP/VIIRS minus AERONET biases for land (left) and water (right).</a:t>
            </a:r>
          </a:p>
          <a:p>
            <a:pPr>
              <a:lnSpc>
                <a:spcPct val="110000"/>
              </a:lnSpc>
              <a:spcBef>
                <a:spcPts val="600"/>
              </a:spcBef>
            </a:pPr>
            <a:r>
              <a:rPr lang="en-US" sz="4200" i="1" dirty="0"/>
              <a:t>Lower panel</a:t>
            </a:r>
            <a:r>
              <a:rPr lang="en-US" sz="4200" dirty="0"/>
              <a:t>: Time series of G17/ABI minus S-NPP/VIIRS differences for land (left) and water (right).</a:t>
            </a:r>
          </a:p>
          <a:p>
            <a:pPr>
              <a:lnSpc>
                <a:spcPct val="110000"/>
              </a:lnSpc>
              <a:spcBef>
                <a:spcPts val="600"/>
              </a:spcBef>
            </a:pPr>
            <a:r>
              <a:rPr lang="en-US" sz="4200" dirty="0"/>
              <a:t>Day-to-day variability of differences is larger over land than over water.</a:t>
            </a:r>
          </a:p>
          <a:p>
            <a:pPr>
              <a:lnSpc>
                <a:spcPct val="110000"/>
              </a:lnSpc>
              <a:spcBef>
                <a:spcPts val="600"/>
              </a:spcBef>
            </a:pPr>
            <a:r>
              <a:rPr lang="en-US" sz="4200" dirty="0"/>
              <a:t>No trend in bias.</a:t>
            </a:r>
          </a:p>
          <a:p>
            <a:endParaRPr lang="en-US" dirty="0"/>
          </a:p>
        </p:txBody>
      </p:sp>
    </p:spTree>
    <p:extLst>
      <p:ext uri="{BB962C8B-B14F-4D97-AF65-F5344CB8AC3E}">
        <p14:creationId xmlns:p14="http://schemas.microsoft.com/office/powerpoint/2010/main" val="3042965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fontScale="90000"/>
          </a:bodyPr>
          <a:lstStyle/>
          <a:p>
            <a:r>
              <a:rPr lang="en-US" dirty="0"/>
              <a:t>Time Series of Daily ABI and </a:t>
            </a:r>
            <a:r>
              <a:rPr lang="en-US" dirty="0">
                <a:solidFill>
                  <a:srgbClr val="FFFF00"/>
                </a:solidFill>
              </a:rPr>
              <a:t>MODIS</a:t>
            </a:r>
            <a:r>
              <a:rPr lang="en-US" dirty="0"/>
              <a:t> Biases Relative to AERONET</a:t>
            </a:r>
          </a:p>
        </p:txBody>
      </p:sp>
      <p:sp>
        <p:nvSpPr>
          <p:cNvPr id="3" name="Content Placeholder 2"/>
          <p:cNvSpPr>
            <a:spLocks noGrp="1"/>
          </p:cNvSpPr>
          <p:nvPr>
            <p:ph idx="1"/>
          </p:nvPr>
        </p:nvSpPr>
        <p:spPr>
          <a:xfrm>
            <a:off x="364957" y="4648050"/>
            <a:ext cx="8229600" cy="2000400"/>
          </a:xfrm>
        </p:spPr>
        <p:txBody>
          <a:bodyPr>
            <a:normAutofit lnSpcReduction="10000"/>
          </a:bodyPr>
          <a:lstStyle/>
          <a:p>
            <a:pPr lvl="0">
              <a:buFont typeface="Arial" panose="020B0604020202020204" pitchFamily="34" charset="0"/>
              <a:buChar char="•"/>
            </a:pPr>
            <a:r>
              <a:rPr lang="en-US" sz="2000" dirty="0">
                <a:solidFill>
                  <a:prstClr val="white"/>
                </a:solidFill>
              </a:rPr>
              <a:t>Same as previous slide but for MODIS.</a:t>
            </a:r>
          </a:p>
          <a:p>
            <a:pPr lvl="0">
              <a:buFont typeface="Arial" panose="020B0604020202020204" pitchFamily="34" charset="0"/>
              <a:buChar char="•"/>
            </a:pPr>
            <a:r>
              <a:rPr lang="en-US" sz="2000" dirty="0">
                <a:solidFill>
                  <a:prstClr val="white"/>
                </a:solidFill>
              </a:rPr>
              <a:t>Magnitude of day-to-day variation of ABI and MODIS daily AOD biases are similar. Sometimes MODIS does “better”, at other times ABI bias is smaller.</a:t>
            </a:r>
          </a:p>
          <a:p>
            <a:pPr lvl="0">
              <a:buFont typeface="Arial" panose="020B0604020202020204" pitchFamily="34" charset="0"/>
              <a:buChar char="•"/>
            </a:pPr>
            <a:r>
              <a:rPr lang="en-US" sz="2000" dirty="0">
                <a:solidFill>
                  <a:prstClr val="white"/>
                </a:solidFill>
              </a:rPr>
              <a:t>Agreement between ABI and MODIS appears to be better than for VIIRS, likely because morning and afternoon MODIS leads to more observations, and thus to matchups. </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53</a:t>
            </a:fld>
            <a:endParaRPr lang="en-US" altLang="en-US" dirty="0">
              <a:solidFill>
                <a:prstClr val="white"/>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33181"/>
          <a:stretch/>
        </p:blipFill>
        <p:spPr>
          <a:xfrm>
            <a:off x="182880" y="1417320"/>
            <a:ext cx="4366260" cy="291749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3344"/>
          <a:stretch/>
        </p:blipFill>
        <p:spPr>
          <a:xfrm>
            <a:off x="4617720" y="1417320"/>
            <a:ext cx="4366260" cy="2910374"/>
          </a:xfrm>
          <a:prstGeom prst="rect">
            <a:avLst/>
          </a:prstGeom>
        </p:spPr>
      </p:pic>
    </p:spTree>
    <p:extLst>
      <p:ext uri="{BB962C8B-B14F-4D97-AF65-F5344CB8AC3E}">
        <p14:creationId xmlns:p14="http://schemas.microsoft.com/office/powerpoint/2010/main" val="125216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7462" y="6492875"/>
            <a:ext cx="681791" cy="365125"/>
          </a:xfrm>
        </p:spPr>
        <p:txBody>
          <a:bodyPr/>
          <a:lstStyle/>
          <a:p>
            <a:fld id="{615ADB79-25D6-47C0-AB51-22A13A0BBB50}" type="slidenum">
              <a:rPr lang="en-US" altLang="en-US" smtClean="0">
                <a:solidFill>
                  <a:prstClr val="white"/>
                </a:solidFill>
              </a:rPr>
              <a:pPr/>
              <a:t>54</a:t>
            </a:fld>
            <a:endParaRPr lang="en-US" altLang="en-US" dirty="0">
              <a:solidFill>
                <a:prstClr val="white"/>
              </a:solidFill>
            </a:endParaRPr>
          </a:p>
        </p:txBody>
      </p:sp>
      <p:sp>
        <p:nvSpPr>
          <p:cNvPr id="8" name="Title 5"/>
          <p:cNvSpPr>
            <a:spLocks noGrp="1"/>
          </p:cNvSpPr>
          <p:nvPr>
            <p:ph type="title"/>
          </p:nvPr>
        </p:nvSpPr>
        <p:spPr>
          <a:xfrm>
            <a:off x="1371600" y="128337"/>
            <a:ext cx="6408821" cy="968626"/>
          </a:xfrm>
        </p:spPr>
        <p:txBody>
          <a:bodyPr>
            <a:normAutofit/>
          </a:bodyPr>
          <a:lstStyle/>
          <a:p>
            <a:r>
              <a:rPr lang="en-US" dirty="0"/>
              <a:t>GOES-17 vs. </a:t>
            </a:r>
            <a:r>
              <a:rPr lang="en-US" dirty="0">
                <a:solidFill>
                  <a:srgbClr val="FFFF00"/>
                </a:solidFill>
              </a:rPr>
              <a:t>GOES-16</a:t>
            </a:r>
            <a:r>
              <a:rPr lang="en-US" dirty="0"/>
              <a:t> bias</a:t>
            </a:r>
          </a:p>
        </p:txBody>
      </p:sp>
      <p:sp>
        <p:nvSpPr>
          <p:cNvPr id="10" name="Content Placeholder 2"/>
          <p:cNvSpPr>
            <a:spLocks noGrp="1"/>
          </p:cNvSpPr>
          <p:nvPr>
            <p:ph idx="1"/>
          </p:nvPr>
        </p:nvSpPr>
        <p:spPr>
          <a:xfrm>
            <a:off x="182879" y="5646737"/>
            <a:ext cx="8801101" cy="1085850"/>
          </a:xfrm>
        </p:spPr>
        <p:txBody>
          <a:bodyPr>
            <a:noAutofit/>
          </a:bodyPr>
          <a:lstStyle/>
          <a:p>
            <a:r>
              <a:rPr lang="en-US" sz="1800" dirty="0">
                <a:solidFill>
                  <a:prstClr val="white"/>
                </a:solidFill>
              </a:rPr>
              <a:t>Ranges of GOES-17 and GOES-16 biases are similar. </a:t>
            </a:r>
          </a:p>
          <a:p>
            <a:r>
              <a:rPr lang="en-US" sz="1800" dirty="0">
                <a:solidFill>
                  <a:prstClr val="white"/>
                </a:solidFill>
              </a:rPr>
              <a:t>Note that the current land surface relationship is mostly from data over the test positions and not optimal for either GOES-16 or GOES-17.</a:t>
            </a:r>
            <a:endParaRPr lang="en-US" sz="2000" dirty="0">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097280"/>
            <a:ext cx="4366260" cy="436626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1097280"/>
            <a:ext cx="4366260" cy="4366260"/>
          </a:xfrm>
          <a:prstGeom prst="rect">
            <a:avLst/>
          </a:prstGeom>
        </p:spPr>
      </p:pic>
    </p:spTree>
    <p:extLst>
      <p:ext uri="{BB962C8B-B14F-4D97-AF65-F5344CB8AC3E}">
        <p14:creationId xmlns:p14="http://schemas.microsoft.com/office/powerpoint/2010/main" val="2156365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fontScale="90000"/>
          </a:bodyPr>
          <a:lstStyle/>
          <a:p>
            <a:r>
              <a:rPr lang="en-US" dirty="0"/>
              <a:t>Time Series of Daily GOES-17 and </a:t>
            </a:r>
            <a:r>
              <a:rPr lang="en-US" dirty="0">
                <a:solidFill>
                  <a:srgbClr val="FFFF00"/>
                </a:solidFill>
              </a:rPr>
              <a:t>GOES-16</a:t>
            </a:r>
            <a:r>
              <a:rPr lang="en-US" dirty="0"/>
              <a:t> Biases Relative to AERONET</a:t>
            </a:r>
          </a:p>
        </p:txBody>
      </p:sp>
      <p:sp>
        <p:nvSpPr>
          <p:cNvPr id="4" name="Content Placeholder 3"/>
          <p:cNvSpPr>
            <a:spLocks noGrp="1"/>
          </p:cNvSpPr>
          <p:nvPr>
            <p:ph idx="1"/>
          </p:nvPr>
        </p:nvSpPr>
        <p:spPr>
          <a:xfrm>
            <a:off x="457200" y="5219699"/>
            <a:ext cx="8229600" cy="1136651"/>
          </a:xfrm>
        </p:spPr>
        <p:txBody>
          <a:bodyPr/>
          <a:lstStyle/>
          <a:p>
            <a:pPr>
              <a:buFont typeface="Arial" panose="020B0604020202020204" pitchFamily="34" charset="0"/>
              <a:buChar char="•"/>
            </a:pPr>
            <a:r>
              <a:rPr lang="en-US" sz="2000" dirty="0"/>
              <a:t>Magnitude of day-to-day variation of G17 and G16 daily AOD biases are similar.</a:t>
            </a:r>
          </a:p>
        </p:txBody>
      </p:sp>
      <p:sp>
        <p:nvSpPr>
          <p:cNvPr id="6" name="Slide Number Placeholder 5"/>
          <p:cNvSpPr>
            <a:spLocks noGrp="1"/>
          </p:cNvSpPr>
          <p:nvPr>
            <p:ph type="sldNum" sz="quarter" idx="12"/>
          </p:nvPr>
        </p:nvSpPr>
        <p:spPr/>
        <p:txBody>
          <a:bodyPr/>
          <a:lstStyle/>
          <a:p>
            <a:fld id="{615ADB79-25D6-47C0-AB51-22A13A0BBB50}" type="slidenum">
              <a:rPr lang="en-US" altLang="en-US" smtClean="0">
                <a:solidFill>
                  <a:prstClr val="white"/>
                </a:solidFill>
              </a:rPr>
              <a:pPr/>
              <a:t>55</a:t>
            </a:fld>
            <a:endParaRPr lang="en-US" altLang="en-US" dirty="0">
              <a:solidFill>
                <a:prstClr val="white"/>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33076"/>
          <a:stretch/>
        </p:blipFill>
        <p:spPr>
          <a:xfrm>
            <a:off x="4617720" y="1828800"/>
            <a:ext cx="4366260" cy="292207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2914"/>
          <a:stretch/>
        </p:blipFill>
        <p:spPr>
          <a:xfrm>
            <a:off x="182880" y="1828800"/>
            <a:ext cx="4366260" cy="2929149"/>
          </a:xfrm>
          <a:prstGeom prst="rect">
            <a:avLst/>
          </a:prstGeom>
        </p:spPr>
      </p:pic>
    </p:spTree>
    <p:extLst>
      <p:ext uri="{BB962C8B-B14F-4D97-AF65-F5344CB8AC3E}">
        <p14:creationId xmlns:p14="http://schemas.microsoft.com/office/powerpoint/2010/main" val="3556693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sz="2800" dirty="0"/>
              <a:t>Comparison with VIIRS/MODIS/GOES-16 at AERONET Stations</a:t>
            </a:r>
            <a:br>
              <a:rPr lang="en-US" dirty="0"/>
            </a:br>
            <a:r>
              <a:rPr lang="en-US" dirty="0"/>
              <a:t>CONUS</a:t>
            </a:r>
          </a:p>
        </p:txBody>
      </p:sp>
      <p:sp>
        <p:nvSpPr>
          <p:cNvPr id="4" name="Text Placeholder 2"/>
          <p:cNvSpPr>
            <a:spLocks noGrp="1"/>
          </p:cNvSpPr>
          <p:nvPr>
            <p:ph type="body" idx="1"/>
          </p:nvPr>
        </p:nvSpPr>
        <p:spPr/>
        <p:txBody>
          <a:bodyPr/>
          <a:lstStyle/>
          <a:p>
            <a:r>
              <a:rPr lang="en-US" dirty="0"/>
              <a:t>GOES-17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56</a:t>
            </a:fld>
            <a:endParaRPr lang="en-US" altLang="en-US" dirty="0">
              <a:solidFill>
                <a:prstClr val="white"/>
              </a:solidFill>
            </a:endParaRPr>
          </a:p>
        </p:txBody>
      </p:sp>
    </p:spTree>
    <p:extLst>
      <p:ext uri="{BB962C8B-B14F-4D97-AF65-F5344CB8AC3E}">
        <p14:creationId xmlns:p14="http://schemas.microsoft.com/office/powerpoint/2010/main" val="2736004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ABI bias vs. VIIRS bias - CONUS</a:t>
            </a: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solidFill>
                  <a:prstClr val="white"/>
                </a:solidFill>
              </a:rPr>
              <a:pPr/>
              <a:t>57</a:t>
            </a:fld>
            <a:endParaRPr lang="en-US" altLang="en-US"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188720"/>
            <a:ext cx="4366260" cy="43662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915" y="1188720"/>
            <a:ext cx="4366260" cy="4366260"/>
          </a:xfrm>
          <a:prstGeom prst="rect">
            <a:avLst/>
          </a:prstGeom>
        </p:spPr>
      </p:pic>
    </p:spTree>
    <p:extLst>
      <p:ext uri="{BB962C8B-B14F-4D97-AF65-F5344CB8AC3E}">
        <p14:creationId xmlns:p14="http://schemas.microsoft.com/office/powerpoint/2010/main" val="788436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a:bodyPr>
          <a:lstStyle/>
          <a:p>
            <a:r>
              <a:rPr lang="en-US" dirty="0"/>
              <a:t>ABI bias vs. MODIS bias - CONUS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58</a:t>
            </a:fld>
            <a:endParaRPr lang="en-US" altLang="en-US"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188720"/>
            <a:ext cx="4366260" cy="43662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720" y="1188720"/>
            <a:ext cx="4366260" cy="4366260"/>
          </a:xfrm>
          <a:prstGeom prst="rect">
            <a:avLst/>
          </a:prstGeom>
        </p:spPr>
      </p:pic>
    </p:spTree>
    <p:extLst>
      <p:ext uri="{BB962C8B-B14F-4D97-AF65-F5344CB8AC3E}">
        <p14:creationId xmlns:p14="http://schemas.microsoft.com/office/powerpoint/2010/main" val="2659734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chorCtr="0"/>
          <a:lstStyle/>
          <a:p>
            <a:r>
              <a:rPr lang="en-US" sz="3200" dirty="0">
                <a:solidFill>
                  <a:prstClr val="white"/>
                </a:solidFill>
              </a:rPr>
              <a:t>Time Series of Daily ABI and VIIRS Biases Relative to AERONET</a:t>
            </a:r>
            <a:br>
              <a:rPr lang="en-US" sz="3200" dirty="0">
                <a:solidFill>
                  <a:prstClr val="white"/>
                </a:solidFill>
              </a:rPr>
            </a:br>
            <a:r>
              <a:rPr lang="en-US" sz="3200" dirty="0">
                <a:solidFill>
                  <a:prstClr val="white"/>
                </a:solidFill>
              </a:rPr>
              <a:t>CONUS</a:t>
            </a:r>
            <a:endParaRPr lang="en-US" dirty="0"/>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59</a:t>
            </a:fld>
            <a:endParaRPr lang="en-US" altLang="en-US" dirty="0">
              <a:solidFill>
                <a:prstClr val="white"/>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2938"/>
          <a:stretch/>
        </p:blipFill>
        <p:spPr>
          <a:xfrm>
            <a:off x="182880" y="1828800"/>
            <a:ext cx="4366260" cy="292810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32938"/>
          <a:stretch/>
        </p:blipFill>
        <p:spPr>
          <a:xfrm>
            <a:off x="4617720" y="1828800"/>
            <a:ext cx="4366260" cy="2928102"/>
          </a:xfrm>
          <a:prstGeom prst="rect">
            <a:avLst/>
          </a:prstGeom>
        </p:spPr>
      </p:pic>
    </p:spTree>
    <p:extLst>
      <p:ext uri="{BB962C8B-B14F-4D97-AF65-F5344CB8AC3E}">
        <p14:creationId xmlns:p14="http://schemas.microsoft.com/office/powerpoint/2010/main" val="134209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Pre-Provisional Time-Line</a:t>
            </a:r>
          </a:p>
        </p:txBody>
      </p:sp>
      <p:sp>
        <p:nvSpPr>
          <p:cNvPr id="10" name="Rectangle 9"/>
          <p:cNvSpPr/>
          <p:nvPr/>
        </p:nvSpPr>
        <p:spPr>
          <a:xfrm>
            <a:off x="365760" y="1366683"/>
            <a:ext cx="8387442" cy="5424562"/>
          </a:xfrm>
          <a:prstGeom prst="rect">
            <a:avLst/>
          </a:prstGeom>
          <a:noFill/>
        </p:spPr>
        <p:txBody>
          <a:bodyPr wrap="square" lIns="91440" tIns="45720" rIns="91440" bIns="45720">
            <a:spAutoFit/>
          </a:bodyPr>
          <a:lstStyle/>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01 Mar 2018  </a:t>
            </a:r>
            <a:r>
              <a:rPr lang="en-US" sz="2400" kern="1200" dirty="0">
                <a:ln w="0"/>
                <a:solidFill>
                  <a:prstClr val="white"/>
                </a:solidFill>
                <a:effectLst>
                  <a:outerShdw blurRad="38100" dist="19050" dir="2700000" algn="tl" rotWithShape="0">
                    <a:prstClr val="black">
                      <a:alpha val="40000"/>
                    </a:prstClr>
                  </a:outerShdw>
                </a:effectLst>
                <a:latin typeface="Calibri"/>
              </a:rPr>
              <a:t>GOES-S Launch</a:t>
            </a:r>
          </a:p>
          <a:p>
            <a:pPr marL="285750" indent="-285750">
              <a:spcBef>
                <a:spcPts val="300"/>
              </a:spcBef>
              <a:buFont typeface="Arial" charset="0"/>
              <a:buChar char="•"/>
            </a:pPr>
            <a:r>
              <a:rPr lang="en-US" sz="3200" b="1" kern="1200" dirty="0">
                <a:ln w="0"/>
                <a:solidFill>
                  <a:srgbClr val="FFFF00"/>
                </a:solidFill>
                <a:effectLst>
                  <a:outerShdw blurRad="38100" dist="19050" dir="2700000" algn="tl" rotWithShape="0">
                    <a:prstClr val="black">
                      <a:alpha val="40000"/>
                    </a:prstClr>
                  </a:outerShdw>
                </a:effectLst>
                <a:latin typeface="Calibri"/>
              </a:rPr>
              <a:t>27 Aug 2018</a:t>
            </a:r>
            <a:r>
              <a:rPr lang="en-US" sz="3200" b="1" kern="1200" dirty="0">
                <a:ln w="0"/>
                <a:solidFill>
                  <a:srgbClr val="99FF66"/>
                </a:solidFill>
                <a:effectLst>
                  <a:outerShdw blurRad="38100" dist="19050" dir="2700000" algn="tl" rotWithShape="0">
                    <a:prstClr val="black">
                      <a:alpha val="40000"/>
                    </a:prstClr>
                  </a:outerShdw>
                </a:effectLst>
                <a:latin typeface="Calibri"/>
              </a:rPr>
              <a:t> </a:t>
            </a:r>
            <a:r>
              <a:rPr lang="en-US" sz="3200" b="1" kern="1200" dirty="0">
                <a:ln w="0"/>
                <a:solidFill>
                  <a:schemeClr val="bg1"/>
                </a:solidFill>
                <a:effectLst>
                  <a:outerShdw blurRad="38100" dist="19050" dir="2700000" algn="tl" rotWithShape="0">
                    <a:prstClr val="black">
                      <a:alpha val="40000"/>
                    </a:prstClr>
                  </a:outerShdw>
                </a:effectLst>
                <a:latin typeface="Calibri"/>
              </a:rPr>
              <a:t>GOES-17 AOD </a:t>
            </a:r>
            <a:r>
              <a:rPr lang="en-US" sz="3200" b="1" kern="1200" dirty="0">
                <a:ln w="0"/>
                <a:solidFill>
                  <a:prstClr val="white"/>
                </a:solidFill>
                <a:effectLst>
                  <a:outerShdw blurRad="38100" dist="19050" dir="2700000" algn="tl" rotWithShape="0">
                    <a:prstClr val="black">
                      <a:alpha val="40000"/>
                    </a:prstClr>
                  </a:outerShdw>
                </a:effectLst>
                <a:latin typeface="Calibri"/>
              </a:rPr>
              <a:t>Beta Maturity</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24 Oct –13 Nov 2018 </a:t>
            </a:r>
            <a:r>
              <a:rPr lang="en-US" sz="2400" kern="1200" dirty="0">
                <a:ln w="0"/>
                <a:solidFill>
                  <a:schemeClr val="bg1"/>
                </a:solidFill>
                <a:effectLst>
                  <a:outerShdw blurRad="38100" dist="19050" dir="2700000" algn="tl" rotWithShape="0">
                    <a:prstClr val="black">
                      <a:alpha val="40000"/>
                    </a:prstClr>
                  </a:outerShdw>
                </a:effectLst>
                <a:latin typeface="Calibri"/>
              </a:rPr>
              <a:t>Spacecraft Drift to West Slot</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14 Nov 2018 </a:t>
            </a:r>
            <a:r>
              <a:rPr lang="en-US" sz="2400" kern="1200" dirty="0">
                <a:ln w="0"/>
                <a:solidFill>
                  <a:schemeClr val="bg1"/>
                </a:solidFill>
                <a:effectLst>
                  <a:outerShdw blurRad="38100" dist="19050" dir="2700000" algn="tl" rotWithShape="0">
                    <a:prstClr val="black">
                      <a:alpha val="40000"/>
                    </a:prstClr>
                  </a:outerShdw>
                </a:effectLst>
                <a:latin typeface="Calibri"/>
              </a:rPr>
              <a:t>Begin data collection and analysis for Provisional PS-PVR</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12 Feb </a:t>
            </a:r>
            <a:r>
              <a:rPr lang="en-US" sz="2400" kern="1200" dirty="0">
                <a:ln w="0"/>
                <a:solidFill>
                  <a:schemeClr val="bg1"/>
                </a:solidFill>
                <a:effectLst>
                  <a:outerShdw blurRad="38100" dist="19050" dir="2700000" algn="tl" rotWithShape="0">
                    <a:prstClr val="black">
                      <a:alpha val="40000"/>
                    </a:prstClr>
                  </a:outerShdw>
                </a:effectLst>
                <a:latin typeface="Calibri"/>
              </a:rPr>
              <a:t>GOES-17 declared GOES-West</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02 Apr 2019 </a:t>
            </a:r>
            <a:r>
              <a:rPr lang="en-US" sz="2400" kern="1200" dirty="0">
                <a:ln w="0"/>
                <a:solidFill>
                  <a:schemeClr val="bg1"/>
                </a:solidFill>
                <a:effectLst>
                  <a:outerShdw blurRad="38100" dist="19050" dir="2700000" algn="tl" rotWithShape="0">
                    <a:prstClr val="black">
                      <a:alpha val="40000"/>
                    </a:prstClr>
                  </a:outerShdw>
                </a:effectLst>
                <a:latin typeface="Calibri"/>
              </a:rPr>
              <a:t>Switch from M3 to M6 </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15 Apr 2019 </a:t>
            </a:r>
            <a:r>
              <a:rPr lang="en-US" sz="2400" kern="1200" dirty="0">
                <a:ln w="0"/>
                <a:solidFill>
                  <a:schemeClr val="bg1"/>
                </a:solidFill>
                <a:effectLst>
                  <a:outerShdw blurRad="38100" dist="19050" dir="2700000" algn="tl" rotWithShape="0">
                    <a:prstClr val="black">
                      <a:alpha val="40000"/>
                    </a:prstClr>
                  </a:outerShdw>
                </a:effectLst>
                <a:latin typeface="Calibri"/>
              </a:rPr>
              <a:t>PR.07.10.00 fixed zonal averages in metadata</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27 Apr 2019 </a:t>
            </a:r>
            <a:r>
              <a:rPr lang="en-US" sz="2400" kern="1200" dirty="0">
                <a:ln w="0"/>
                <a:solidFill>
                  <a:schemeClr val="bg1"/>
                </a:solidFill>
                <a:effectLst>
                  <a:outerShdw blurRad="38100" dist="19050" dir="2700000" algn="tl" rotWithShape="0">
                    <a:prstClr val="black">
                      <a:alpha val="40000"/>
                    </a:prstClr>
                  </a:outerShdw>
                </a:effectLst>
                <a:latin typeface="Calibri"/>
              </a:rPr>
              <a:t>B02 gain value correction</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06 May 2019 </a:t>
            </a:r>
            <a:r>
              <a:rPr lang="en-US" sz="2400" kern="1200" dirty="0">
                <a:ln w="0"/>
                <a:solidFill>
                  <a:schemeClr val="bg1"/>
                </a:solidFill>
                <a:effectLst>
                  <a:outerShdw blurRad="38100" dist="19050" dir="2700000" algn="tl" rotWithShape="0">
                    <a:prstClr val="black">
                      <a:alpha val="40000"/>
                    </a:prstClr>
                  </a:outerShdw>
                </a:effectLst>
                <a:latin typeface="Calibri"/>
              </a:rPr>
              <a:t>Clear-Sky Mask reached Provisional maturity for cool period</a:t>
            </a:r>
          </a:p>
          <a:p>
            <a:pPr marL="285750" indent="-285750">
              <a:spcBef>
                <a:spcPts val="300"/>
              </a:spcBef>
              <a:buFont typeface="Arial" charset="0"/>
              <a:buChar char="•"/>
            </a:pPr>
            <a:r>
              <a:rPr lang="en-US" sz="3200" b="1" kern="1200" dirty="0">
                <a:ln w="0"/>
                <a:solidFill>
                  <a:srgbClr val="FFFF00"/>
                </a:solidFill>
                <a:effectLst>
                  <a:outerShdw blurRad="38100" dist="19050" dir="2700000" algn="tl" rotWithShape="0">
                    <a:prstClr val="black">
                      <a:alpha val="40000"/>
                    </a:prstClr>
                  </a:outerShdw>
                </a:effectLst>
                <a:latin typeface="Calibri"/>
              </a:rPr>
              <a:t>27 Jun 2019</a:t>
            </a:r>
            <a:r>
              <a:rPr lang="en-US" sz="3200" b="1" kern="1200" dirty="0">
                <a:ln w="0"/>
                <a:solidFill>
                  <a:srgbClr val="99FF66"/>
                </a:solidFill>
                <a:effectLst>
                  <a:outerShdw blurRad="38100" dist="19050" dir="2700000" algn="tl" rotWithShape="0">
                    <a:prstClr val="black">
                      <a:alpha val="40000"/>
                    </a:prstClr>
                  </a:outerShdw>
                </a:effectLst>
                <a:latin typeface="Calibri"/>
              </a:rPr>
              <a:t> </a:t>
            </a:r>
            <a:r>
              <a:rPr lang="en-US" sz="3200" b="1" kern="1200" dirty="0">
                <a:ln w="0"/>
                <a:solidFill>
                  <a:schemeClr val="bg1"/>
                </a:solidFill>
                <a:effectLst>
                  <a:outerShdw blurRad="38100" dist="19050" dir="2700000" algn="tl" rotWithShape="0">
                    <a:prstClr val="black">
                      <a:alpha val="40000"/>
                    </a:prstClr>
                  </a:outerShdw>
                </a:effectLst>
                <a:latin typeface="Calibri"/>
              </a:rPr>
              <a:t>GOES-17 AOD </a:t>
            </a:r>
            <a:r>
              <a:rPr lang="en-US" sz="3200" b="1" kern="1200" dirty="0">
                <a:ln w="0"/>
                <a:solidFill>
                  <a:prstClr val="white"/>
                </a:solidFill>
                <a:effectLst>
                  <a:outerShdw blurRad="38100" dist="19050" dir="2700000" algn="tl" rotWithShape="0">
                    <a:prstClr val="black">
                      <a:alpha val="40000"/>
                    </a:prstClr>
                  </a:outerShdw>
                </a:effectLst>
                <a:latin typeface="Calibri"/>
              </a:rPr>
              <a:t>PS-PVR Provisional</a:t>
            </a:r>
            <a:endParaRPr lang="en-US" sz="3200" b="1" kern="1200" dirty="0">
              <a:ln w="0"/>
              <a:solidFill>
                <a:prstClr val="white"/>
              </a:solidFill>
              <a:effectLst>
                <a:outerShdw blurRad="38100" dist="19050" dir="2700000" algn="tl" rotWithShape="0">
                  <a:prstClr val="black">
                    <a:alpha val="40000"/>
                  </a:prstClr>
                </a:outerShdw>
              </a:effectLst>
              <a:latin typeface="Calibri"/>
              <a:ea typeface="+mn-ea"/>
              <a:cs typeface="+mn-cs"/>
            </a:endParaRPr>
          </a:p>
          <a:p>
            <a:pPr marL="285750" indent="-285750">
              <a:buFont typeface="Arial" charset="0"/>
              <a:buChar char="•"/>
            </a:pPr>
            <a:endParaRPr lang="en-US" sz="2000" b="1" kern="1200" dirty="0">
              <a:ln w="0"/>
              <a:solidFill>
                <a:prstClr val="white"/>
              </a:solidFill>
              <a:effectLst>
                <a:outerShdw blurRad="38100" dist="19050" dir="2700000" algn="tl" rotWithShape="0">
                  <a:prstClr val="black">
                    <a:alpha val="40000"/>
                  </a:prstClr>
                </a:outerShdw>
              </a:effectLst>
              <a:latin typeface="Calibri"/>
              <a:ea typeface="+mn-ea"/>
              <a:cs typeface="+mn-cs"/>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6</a:t>
            </a:fld>
            <a:endParaRPr lang="en-US" altLang="en-US" dirty="0">
              <a:solidFill>
                <a:prstClr val="white"/>
              </a:solidFill>
            </a:endParaRPr>
          </a:p>
        </p:txBody>
      </p:sp>
    </p:spTree>
    <p:extLst>
      <p:ext uri="{BB962C8B-B14F-4D97-AF65-F5344CB8AC3E}">
        <p14:creationId xmlns:p14="http://schemas.microsoft.com/office/powerpoint/2010/main" val="3482766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lstStyle/>
          <a:p>
            <a:r>
              <a:rPr lang="en-US" sz="3200" dirty="0">
                <a:solidFill>
                  <a:prstClr val="white"/>
                </a:solidFill>
              </a:rPr>
              <a:t>Time Series of Daily ABI and MODIS Biases Relative to AERONET</a:t>
            </a:r>
            <a:br>
              <a:rPr lang="en-US" sz="3200" dirty="0">
                <a:solidFill>
                  <a:prstClr val="white"/>
                </a:solidFill>
              </a:rPr>
            </a:br>
            <a:r>
              <a:rPr lang="en-US" sz="3200" dirty="0">
                <a:solidFill>
                  <a:prstClr val="white"/>
                </a:solidFill>
              </a:rPr>
              <a:t>CONUS</a:t>
            </a:r>
            <a:endParaRPr lang="en-US" dirty="0"/>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60</a:t>
            </a:fld>
            <a:endParaRPr lang="en-US" altLang="en-US" dirty="0">
              <a:solidFill>
                <a:prstClr val="white"/>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32008"/>
          <a:stretch/>
        </p:blipFill>
        <p:spPr>
          <a:xfrm>
            <a:off x="182880" y="1828800"/>
            <a:ext cx="4366260" cy="296870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 b="32090"/>
          <a:stretch/>
        </p:blipFill>
        <p:spPr>
          <a:xfrm>
            <a:off x="4617720" y="1828800"/>
            <a:ext cx="4366260" cy="2965141"/>
          </a:xfrm>
          <a:prstGeom prst="rect">
            <a:avLst/>
          </a:prstGeom>
        </p:spPr>
      </p:pic>
    </p:spTree>
    <p:extLst>
      <p:ext uri="{BB962C8B-B14F-4D97-AF65-F5344CB8AC3E}">
        <p14:creationId xmlns:p14="http://schemas.microsoft.com/office/powerpoint/2010/main" val="420460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15ADB79-25D6-47C0-AB51-22A13A0BBB50}" type="slidenum">
              <a:rPr lang="en-US" altLang="en-US" smtClean="0">
                <a:solidFill>
                  <a:prstClr val="white"/>
                </a:solidFill>
              </a:rPr>
              <a:pPr/>
              <a:t>61</a:t>
            </a:fld>
            <a:endParaRPr lang="en-US" altLang="en-US" dirty="0">
              <a:solidFill>
                <a:prstClr val="white"/>
              </a:solidFill>
            </a:endParaRPr>
          </a:p>
        </p:txBody>
      </p:sp>
      <p:sp>
        <p:nvSpPr>
          <p:cNvPr id="8" name="Title 5"/>
          <p:cNvSpPr>
            <a:spLocks noGrp="1"/>
          </p:cNvSpPr>
          <p:nvPr>
            <p:ph type="title"/>
          </p:nvPr>
        </p:nvSpPr>
        <p:spPr>
          <a:xfrm>
            <a:off x="1371600" y="128337"/>
            <a:ext cx="6408821" cy="968626"/>
          </a:xfrm>
        </p:spPr>
        <p:txBody>
          <a:bodyPr>
            <a:normAutofit fontScale="90000"/>
          </a:bodyPr>
          <a:lstStyle/>
          <a:p>
            <a:r>
              <a:rPr lang="en-US" dirty="0"/>
              <a:t>GOES-17 vs. GOES16 bias - CONUS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188720"/>
            <a:ext cx="4366260" cy="43662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720" y="1188720"/>
            <a:ext cx="4366260" cy="4366260"/>
          </a:xfrm>
          <a:prstGeom prst="rect">
            <a:avLst/>
          </a:prstGeom>
        </p:spPr>
      </p:pic>
    </p:spTree>
    <p:extLst>
      <p:ext uri="{BB962C8B-B14F-4D97-AF65-F5344CB8AC3E}">
        <p14:creationId xmlns:p14="http://schemas.microsoft.com/office/powerpoint/2010/main" val="3375035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371600" y="307239"/>
            <a:ext cx="6408821" cy="968626"/>
          </a:xfrm>
        </p:spPr>
        <p:txBody>
          <a:bodyPr>
            <a:normAutofit fontScale="90000"/>
          </a:bodyPr>
          <a:lstStyle/>
          <a:p>
            <a:r>
              <a:rPr lang="en-US" dirty="0"/>
              <a:t>Time Series of Daily GOES-17 and GOES-16 Biases Relative to AERONET - CONUS</a:t>
            </a:r>
          </a:p>
        </p:txBody>
      </p:sp>
      <p:sp>
        <p:nvSpPr>
          <p:cNvPr id="4" name="Content Placeholder 3"/>
          <p:cNvSpPr>
            <a:spLocks noGrp="1"/>
          </p:cNvSpPr>
          <p:nvPr>
            <p:ph idx="1"/>
          </p:nvPr>
        </p:nvSpPr>
        <p:spPr>
          <a:xfrm>
            <a:off x="457200" y="5219699"/>
            <a:ext cx="8229600" cy="1136651"/>
          </a:xfrm>
        </p:spPr>
        <p:txBody>
          <a:bodyPr/>
          <a:lstStyle/>
          <a:p>
            <a:pPr>
              <a:buFont typeface="Arial" panose="020B0604020202020204" pitchFamily="34" charset="0"/>
              <a:buChar char="•"/>
            </a:pPr>
            <a:r>
              <a:rPr lang="en-US" sz="2000" dirty="0"/>
              <a:t>Magnitude of day-to-day variation of G17 and G16 daily AOD biases are similar.</a:t>
            </a:r>
          </a:p>
        </p:txBody>
      </p:sp>
      <p:sp>
        <p:nvSpPr>
          <p:cNvPr id="6" name="Slide Number Placeholder 5"/>
          <p:cNvSpPr>
            <a:spLocks noGrp="1"/>
          </p:cNvSpPr>
          <p:nvPr>
            <p:ph type="sldNum" sz="quarter" idx="12"/>
          </p:nvPr>
        </p:nvSpPr>
        <p:spPr/>
        <p:txBody>
          <a:bodyPr/>
          <a:lstStyle/>
          <a:p>
            <a:fld id="{615ADB79-25D6-47C0-AB51-22A13A0BBB50}" type="slidenum">
              <a:rPr lang="en-US" altLang="en-US" smtClean="0">
                <a:solidFill>
                  <a:prstClr val="white"/>
                </a:solidFill>
              </a:rPr>
              <a:pPr/>
              <a:t>62</a:t>
            </a:fld>
            <a:endParaRPr lang="en-US" altLang="en-US" dirty="0">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2439"/>
          <a:stretch/>
        </p:blipFill>
        <p:spPr>
          <a:xfrm>
            <a:off x="182880" y="1828800"/>
            <a:ext cx="4366260" cy="294988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32439"/>
          <a:stretch/>
        </p:blipFill>
        <p:spPr>
          <a:xfrm>
            <a:off x="4617720" y="1828800"/>
            <a:ext cx="4366260" cy="2949884"/>
          </a:xfrm>
          <a:prstGeom prst="rect">
            <a:avLst/>
          </a:prstGeom>
        </p:spPr>
      </p:pic>
    </p:spTree>
    <p:extLst>
      <p:ext uri="{BB962C8B-B14F-4D97-AF65-F5344CB8AC3E}">
        <p14:creationId xmlns:p14="http://schemas.microsoft.com/office/powerpoint/2010/main" val="3071550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prstGeom prst="rect">
            <a:avLst/>
          </a:prstGeom>
        </p:spPr>
        <p:txBody>
          <a:bodyPr lIns="91425" tIns="91425" rIns="91425" bIns="91425" anchor="ctr" anchorCtr="0">
            <a:noAutofit/>
          </a:bodyPr>
          <a:lstStyle/>
          <a:p>
            <a:pPr lvl="0"/>
            <a:r>
              <a:rPr lang="en-US" sz="3000" dirty="0">
                <a:solidFill>
                  <a:schemeClr val="bg1"/>
                </a:solidFill>
              </a:rPr>
              <a:t>Summary of Comparison with MODIS, VIIRS, and GOES-16</a:t>
            </a:r>
          </a:p>
        </p:txBody>
      </p:sp>
      <p:sp>
        <p:nvSpPr>
          <p:cNvPr id="2" name="Text Placeholder 1"/>
          <p:cNvSpPr>
            <a:spLocks noGrp="1"/>
          </p:cNvSpPr>
          <p:nvPr>
            <p:ph idx="1"/>
          </p:nvPr>
        </p:nvSpPr>
        <p:spPr/>
        <p:txBody>
          <a:bodyPr/>
          <a:lstStyle/>
          <a:p>
            <a:pPr marL="463550" indent="-260350">
              <a:buFont typeface="Wingdings" pitchFamily="2" charset="2"/>
              <a:buChar char="§"/>
            </a:pPr>
            <a:r>
              <a:rPr lang="en-US" sz="2400" dirty="0"/>
              <a:t>GOES-17 AOD retrievals have been compared with VIIRS, MODIS and GOES-16 AOD retrievals at AERONET sites.</a:t>
            </a:r>
          </a:p>
          <a:p>
            <a:pPr marL="463550" indent="-260350">
              <a:buFont typeface="Wingdings" pitchFamily="2" charset="2"/>
              <a:buChar char="§"/>
            </a:pPr>
            <a:r>
              <a:rPr lang="en-US" sz="2400" dirty="0"/>
              <a:t>Over water, GOES-17, VIIRS, MODIS and GOES-16 are statistically similar; GOES-17 standard deviation is somewhat smaller than VIIRS and MODIS standard deviations. (</a:t>
            </a:r>
            <a:r>
              <a:rPr lang="en-US" sz="2400" dirty="0">
                <a:solidFill>
                  <a:srgbClr val="00B050"/>
                </a:solidFill>
              </a:rPr>
              <a:t>Passed</a:t>
            </a:r>
            <a:r>
              <a:rPr lang="en-US" sz="2400" dirty="0"/>
              <a:t>) </a:t>
            </a:r>
          </a:p>
          <a:p>
            <a:pPr marL="463550" indent="-260350">
              <a:buFont typeface="Wingdings" pitchFamily="2" charset="2"/>
              <a:buChar char="§"/>
            </a:pPr>
            <a:r>
              <a:rPr lang="en-US" sz="2400" dirty="0"/>
              <a:t>Over land, GOES-17 and MODIS statistics are comparable, but GOES-17 standard deviation is somewhat higher than VIIRS, likely because the current land surface relationship is not optimal for GOES 17. (</a:t>
            </a:r>
            <a:r>
              <a:rPr lang="en-US" sz="2400" dirty="0">
                <a:solidFill>
                  <a:srgbClr val="00B050"/>
                </a:solidFill>
              </a:rPr>
              <a:t>Passed</a:t>
            </a:r>
            <a:r>
              <a:rPr lang="en-US" sz="2400" dirty="0"/>
              <a:t>)</a:t>
            </a:r>
            <a:endParaRPr lang="en-US" dirty="0"/>
          </a:p>
        </p:txBody>
      </p:sp>
      <p:sp>
        <p:nvSpPr>
          <p:cNvPr id="3" name="Slide Number Placeholder 2"/>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89765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GOES-17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64</a:t>
            </a:fld>
            <a:endParaRPr lang="en-US" altLang="en-US" dirty="0">
              <a:solidFill>
                <a:prstClr val="white"/>
              </a:solidFill>
            </a:endParaRPr>
          </a:p>
        </p:txBody>
      </p:sp>
    </p:spTree>
    <p:extLst>
      <p:ext uri="{BB962C8B-B14F-4D97-AF65-F5344CB8AC3E}">
        <p14:creationId xmlns:p14="http://schemas.microsoft.com/office/powerpoint/2010/main" val="507759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2753280680"/>
              </p:ext>
            </p:extLst>
          </p:nvPr>
        </p:nvGraphicFramePr>
        <p:xfrm>
          <a:off x="228600" y="1143000"/>
          <a:ext cx="8686800" cy="38405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Risks to provisional are identified and the impact</a:t>
                      </a:r>
                      <a:r>
                        <a:rPr lang="en" sz="2000" b="0" i="0" u="none" strike="noStrike" cap="none" baseline="0" dirty="0">
                          <a:solidFill>
                            <a:schemeClr val="tx1"/>
                          </a:solidFill>
                          <a:latin typeface="+mn-lt"/>
                          <a:ea typeface="Arial"/>
                          <a:cs typeface="Arial"/>
                          <a:sym typeface="Arial"/>
                        </a:rPr>
                        <a:t> are minor. </a:t>
                      </a:r>
                      <a:r>
                        <a:rPr lang="en" sz="2000" b="0" i="0" u="none" strike="noStrike" cap="none" dirty="0">
                          <a:solidFill>
                            <a:schemeClr val="tx1"/>
                          </a:solidFill>
                          <a:latin typeface="+mn-lt"/>
                          <a:ea typeface="Arial"/>
                          <a:cs typeface="Arial"/>
                          <a:sym typeface="Arial"/>
                        </a:rPr>
                        <a:t>Solutions to risks are in development.</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a:solidFill>
                            <a:schemeClr val="tx1"/>
                          </a:solidFill>
                          <a:latin typeface="+mn-lt"/>
                          <a:ea typeface="Arial"/>
                          <a:cs typeface="Arial"/>
                          <a:sym typeface="Arial"/>
                        </a:rPr>
                        <a:t>O</a:t>
                      </a:r>
                      <a:r>
                        <a:rPr lang="en" sz="2000" b="0" i="0" u="none" strike="noStrike" cap="none" dirty="0">
                          <a:solidFill>
                            <a:schemeClr val="tx1"/>
                          </a:solidFill>
                          <a:latin typeface="+mn-lt"/>
                          <a:ea typeface="Arial"/>
                          <a:cs typeface="Arial"/>
                          <a:sym typeface="Arial"/>
                        </a:rPr>
                        <a:t>perational and algorithm</a:t>
                      </a:r>
                      <a:r>
                        <a:rPr lang="en" sz="2000" b="0" i="0" u="none" strike="noStrike" cap="none" baseline="0" dirty="0">
                          <a:solidFill>
                            <a:schemeClr val="tx1"/>
                          </a:solidFill>
                          <a:latin typeface="+mn-lt"/>
                          <a:ea typeface="Arial"/>
                          <a:cs typeface="Arial"/>
                          <a:sym typeface="Arial"/>
                        </a:rPr>
                        <a:t> </a:t>
                      </a:r>
                      <a:r>
                        <a:rPr lang="en" sz="2000" b="0" i="0" u="none" strike="noStrike" cap="none" dirty="0">
                          <a:solidFill>
                            <a:schemeClr val="tx1"/>
                          </a:solidFill>
                          <a:latin typeface="+mn-lt"/>
                          <a:ea typeface="Arial"/>
                          <a:cs typeface="Arial"/>
                          <a:sym typeface="Arial"/>
                        </a:rPr>
                        <a:t>risks have been identified.</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Five</a:t>
                      </a:r>
                      <a:r>
                        <a:rPr lang="en" sz="2000" b="0" i="0" u="none" strike="noStrike" cap="none" baseline="0" dirty="0">
                          <a:solidFill>
                            <a:schemeClr val="tx1"/>
                          </a:solidFill>
                          <a:latin typeface="+mn-lt"/>
                          <a:ea typeface="Arial"/>
                          <a:cs typeface="Arial"/>
                          <a:sym typeface="Arial"/>
                        </a:rPr>
                        <a:t> AOD ADRs remain open (zonal percentages, </a:t>
                      </a:r>
                      <a:r>
                        <a:rPr lang="en-US" sz="2000" b="0" i="0" u="none" strike="noStrike" cap="none" baseline="0" dirty="0">
                          <a:solidFill>
                            <a:schemeClr val="tx1"/>
                          </a:solidFill>
                          <a:latin typeface="+mn-lt"/>
                          <a:ea typeface="Arial"/>
                          <a:cs typeface="Arial"/>
                          <a:sym typeface="Arial"/>
                        </a:rPr>
                        <a:t>TPW value/flag, </a:t>
                      </a:r>
                      <a:r>
                        <a:rPr lang="en" sz="2000" b="0" i="0" u="none" strike="noStrike" cap="none" baseline="0" dirty="0">
                          <a:solidFill>
                            <a:schemeClr val="tx1"/>
                          </a:solidFill>
                          <a:latin typeface="+mn-lt"/>
                          <a:ea typeface="Arial"/>
                          <a:cs typeface="Arial"/>
                          <a:sym typeface="Arial"/>
                        </a:rPr>
                        <a:t>occasional missing block); none impacts accuracy or precision. </a:t>
                      </a: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a:t>
                      </a:r>
                      <a:r>
                        <a:rPr lang="en" sz="2000" b="0" i="0" u="none" strike="noStrike" cap="none" baseline="0" dirty="0">
                          <a:solidFill>
                            <a:schemeClr val="tx1"/>
                          </a:solidFill>
                          <a:latin typeface="+mn-lt"/>
                          <a:ea typeface="Arial"/>
                          <a:cs typeface="Arial"/>
                          <a:sym typeface="Arial"/>
                        </a:rPr>
                        <a:t> p</a:t>
                      </a:r>
                      <a:r>
                        <a:rPr lang="en" sz="2000" b="0" i="0" u="none" strike="noStrike" cap="none" dirty="0">
                          <a:solidFill>
                            <a:schemeClr val="tx1"/>
                          </a:solidFill>
                          <a:latin typeface="+mn-lt"/>
                          <a:ea typeface="Arial"/>
                          <a:cs typeface="Arial"/>
                          <a:sym typeface="Arial"/>
                        </a:rPr>
                        <a:t>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65</a:t>
            </a:fld>
            <a:endParaRPr lang="en-US" altLang="en-US" dirty="0">
              <a:solidFill>
                <a:prstClr val="white"/>
              </a:solidFill>
            </a:endParaRPr>
          </a:p>
        </p:txBody>
      </p:sp>
    </p:spTree>
    <p:extLst>
      <p:ext uri="{BB962C8B-B14F-4D97-AF65-F5344CB8AC3E}">
        <p14:creationId xmlns:p14="http://schemas.microsoft.com/office/powerpoint/2010/main" val="4272405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2078427203"/>
              </p:ext>
            </p:extLst>
          </p:nvPr>
        </p:nvGraphicFramePr>
        <p:xfrm>
          <a:off x="228600" y="1066800"/>
          <a:ext cx="8686800" cy="493781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 </a:t>
                      </a:r>
                      <a:r>
                        <a:rPr lang="en-US" sz="1800" b="0" i="0" u="none" strike="noStrike" cap="none" dirty="0">
                          <a:solidFill>
                            <a:schemeClr val="tx1"/>
                          </a:solidFill>
                          <a:latin typeface="+mn-lt"/>
                          <a:ea typeface="Arial"/>
                          <a:cs typeface="Arial"/>
                          <a:sym typeface="Arial"/>
                        </a:rPr>
                        <a:t>using </a:t>
                      </a:r>
                      <a:r>
                        <a:rPr lang="en" sz="1800" b="0" i="0" u="none" strike="noStrike" cap="none" dirty="0">
                          <a:solidFill>
                            <a:schemeClr val="tx1"/>
                          </a:solidFill>
                          <a:latin typeface="+mn-lt"/>
                          <a:ea typeface="Arial"/>
                          <a:cs typeface="Arial"/>
                          <a:sym typeface="Arial"/>
                        </a:rPr>
                        <a:t>AERONET </a:t>
                      </a:r>
                      <a:r>
                        <a:rPr lang="en-US" sz="1800" b="0" i="0" u="none" strike="noStrike" cap="none" dirty="0">
                          <a:solidFill>
                            <a:schemeClr val="tx1"/>
                          </a:solidFill>
                          <a:latin typeface="+mn-lt"/>
                          <a:ea typeface="Arial"/>
                          <a:cs typeface="Arial"/>
                          <a:sym typeface="Arial"/>
                        </a:rPr>
                        <a:t>as </a:t>
                      </a:r>
                      <a:r>
                        <a:rPr lang="en" sz="1800" b="0" i="0" u="none" strike="noStrike" cap="none" dirty="0">
                          <a:solidFill>
                            <a:schemeClr val="tx1"/>
                          </a:solidFill>
                          <a:latin typeface="+mn-lt"/>
                          <a:ea typeface="Arial"/>
                          <a:cs typeface="Arial"/>
                          <a:sym typeface="Arial"/>
                        </a:rPr>
                        <a:t>ground truth and independent statellite</a:t>
                      </a:r>
                      <a:r>
                        <a:rPr lang="en" sz="1800" b="0" i="0" u="none" strike="noStrike" cap="none" baseline="0" dirty="0">
                          <a:solidFill>
                            <a:schemeClr val="tx1"/>
                          </a:solidFill>
                          <a:latin typeface="+mn-lt"/>
                          <a:ea typeface="Arial"/>
                          <a:cs typeface="Arial"/>
                          <a:sym typeface="Arial"/>
                        </a:rPr>
                        <a:t> retrivals from VIIRS/MODIS and GOES16</a:t>
                      </a:r>
                      <a:r>
                        <a:rPr lang="en" sz="1800" b="0" i="0" u="none" strike="noStrike" cap="none" dirty="0">
                          <a:solidFill>
                            <a:schemeClr val="tx1"/>
                          </a:solidFill>
                          <a:latin typeface="+mn-lt"/>
                          <a:ea typeface="Arial"/>
                          <a:cs typeface="Arial"/>
                          <a:sym typeface="Arial"/>
                        </a:rPr>
                        <a: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risks and weaknesses. Any algorithm changes associated with risks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are documented in this PS-PVR presentation and will be documented in a separate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rgbClr val="008000"/>
                          </a:solidFill>
                          <a:latin typeface="+mn-lt"/>
                          <a:ea typeface="Arial"/>
                          <a:cs typeface="Arial"/>
                          <a:sym typeface="Arial"/>
                        </a:rPr>
                        <a:t>W</a:t>
                      </a:r>
                      <a:r>
                        <a:rPr lang="en" sz="1800" b="0" i="0" u="none" strike="noStrike" cap="none" dirty="0">
                          <a:solidFill>
                            <a:srgbClr val="008000"/>
                          </a:solidFill>
                          <a:latin typeface="+mn-lt"/>
                          <a:ea typeface="Arial"/>
                          <a:cs typeface="Arial"/>
                          <a:sym typeface="Arial"/>
                        </a:rPr>
                        <a:t>e</a:t>
                      </a:r>
                      <a:r>
                        <a:rPr lang="en" sz="1800" b="0" i="0" u="none" strike="noStrike" cap="none" baseline="0" dirty="0">
                          <a:solidFill>
                            <a:srgbClr val="008000"/>
                          </a:solidFill>
                          <a:latin typeface="+mn-lt"/>
                          <a:ea typeface="Arial"/>
                          <a:cs typeface="Arial"/>
                          <a:sym typeface="Arial"/>
                        </a:rPr>
                        <a:t> concur.</a:t>
                      </a:r>
                      <a:endParaRPr lang="en" sz="1800" b="0" i="0" u="none" strike="noStrike" cap="none" dirty="0">
                        <a:solidFill>
                          <a:srgbClr val="008000"/>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idx="12"/>
          </p:nvPr>
        </p:nvSpPr>
        <p:spPr/>
        <p:txBody>
          <a:bodyPr/>
          <a:lstStyle/>
          <a:p>
            <a:pPr algn="l">
              <a:buClr>
                <a:srgbClr val="000000"/>
              </a:buClr>
              <a:buSzPct val="25000"/>
              <a:buFont typeface="Arial"/>
              <a:buNone/>
            </a:pPr>
            <a:fld id="{00000000-1234-1234-1234-123412341234}" type="slidenum">
              <a:rPr lang="en" sz="1400" smtClean="0">
                <a:solidFill>
                  <a:srgbClr val="000000"/>
                </a:solidFill>
                <a:latin typeface="Arial"/>
                <a:ea typeface="Arial"/>
                <a:cs typeface="Arial"/>
                <a:sym typeface="Arial"/>
              </a:rPr>
              <a:pPr algn="l">
                <a:buClr>
                  <a:srgbClr val="000000"/>
                </a:buClr>
                <a:buSzPct val="25000"/>
                <a:buFont typeface="Arial"/>
                <a:buNone/>
              </a:pPr>
              <a:t>66</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11271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1A048-4982-4DF7-88DD-1E546392E4F1}"/>
              </a:ext>
            </a:extLst>
          </p:cNvPr>
          <p:cNvSpPr>
            <a:spLocks noGrp="1"/>
          </p:cNvSpPr>
          <p:nvPr>
            <p:ph type="title"/>
          </p:nvPr>
        </p:nvSpPr>
        <p:spPr/>
        <p:txBody>
          <a:bodyPr/>
          <a:lstStyle/>
          <a:p>
            <a:r>
              <a:rPr lang="en-US" dirty="0"/>
              <a:t>Plans for Assessment of warm period </a:t>
            </a:r>
          </a:p>
        </p:txBody>
      </p:sp>
      <p:sp>
        <p:nvSpPr>
          <p:cNvPr id="6" name="Text Placeholder 5">
            <a:extLst>
              <a:ext uri="{FF2B5EF4-FFF2-40B4-BE49-F238E27FC236}">
                <a16:creationId xmlns:a16="http://schemas.microsoft.com/office/drawing/2014/main" id="{D125A75F-D535-4B19-9652-198443E15B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9E740-0A70-4FF1-8694-4326AC19ADFF}"/>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 sz="14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67</a:t>
            </a:fld>
            <a:endParaRPr kumimoji="0" lang="en"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190136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1075" y="5829300"/>
            <a:ext cx="3362325" cy="3524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000" dirty="0"/>
              <a:t>Impact of GOES-17 LHP anomaly on AOD Products</a:t>
            </a:r>
          </a:p>
        </p:txBody>
      </p:sp>
      <p:sp>
        <p:nvSpPr>
          <p:cNvPr id="3" name="Text Placeholder 2"/>
          <p:cNvSpPr>
            <a:spLocks noGrp="1"/>
          </p:cNvSpPr>
          <p:nvPr>
            <p:ph idx="1"/>
          </p:nvPr>
        </p:nvSpPr>
        <p:spPr>
          <a:xfrm>
            <a:off x="457200" y="1465262"/>
            <a:ext cx="8229600" cy="5183188"/>
          </a:xfrm>
        </p:spPr>
        <p:txBody>
          <a:bodyPr>
            <a:normAutofit fontScale="92500" lnSpcReduction="10000"/>
          </a:bodyPr>
          <a:lstStyle/>
          <a:p>
            <a:r>
              <a:rPr lang="en-US" sz="2400" dirty="0"/>
              <a:t>Direct impact: NO.</a:t>
            </a:r>
          </a:p>
          <a:p>
            <a:pPr lvl="1"/>
            <a:r>
              <a:rPr lang="en-US" sz="2000" dirty="0"/>
              <a:t>ABI VIS &amp; NIR channels (Bands 1 – 6) are used primarily as inputs in AOD retrieval – These bands are not impacted by LWIR temperature anomaly. Only Band 14 (11.2 m) is impacted.</a:t>
            </a:r>
          </a:p>
          <a:p>
            <a:r>
              <a:rPr lang="en-US" sz="2400" dirty="0"/>
              <a:t>Indirect impact: YES, but likely minimal.</a:t>
            </a:r>
          </a:p>
          <a:p>
            <a:pPr lvl="1"/>
            <a:r>
              <a:rPr lang="en-US" sz="2000" dirty="0"/>
              <a:t>AOD algorithm uses upstream Clear-sky Mask that is impacted by LWIR focal plane module (FPM) temperature anomaly.</a:t>
            </a:r>
          </a:p>
          <a:p>
            <a:pPr lvl="1"/>
            <a:r>
              <a:rPr lang="en-US" sz="2000" dirty="0"/>
              <a:t>AOD products are daytime products; impact of excessive LWIR FPM temperatures are somewhat minimized by times daylight and solar zenith angle limit for high-quality AOD.</a:t>
            </a:r>
          </a:p>
          <a:p>
            <a:r>
              <a:rPr lang="en-US" sz="2400" dirty="0"/>
              <a:t>Main impact is through ABI Clear-Sky Mask.</a:t>
            </a:r>
          </a:p>
          <a:p>
            <a:r>
              <a:rPr lang="en-US" sz="2400" dirty="0"/>
              <a:t>PCAL extends the time period of usable AOD retrievals by about an hour. </a:t>
            </a:r>
          </a:p>
          <a:p>
            <a:r>
              <a:rPr lang="en-US" sz="2400" dirty="0"/>
              <a:t>Material supporting the statements above is in the Supplement. (</a:t>
            </a:r>
            <a:r>
              <a:rPr lang="en-US" sz="2400" dirty="0">
                <a:hlinkClick r:id="rId2" action="ppaction://hlinksldjump" tooltip="Link to Impact of LWIR FPM Anomaly"/>
              </a:rPr>
              <a:t>Impact of LWIR FPM Anomaly</a:t>
            </a:r>
            <a:r>
              <a:rPr lang="en-US" sz="2400" dirty="0"/>
              <a: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481260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6E5D26-AE3F-48CA-B07A-377E0BDE0F88}"/>
              </a:ext>
            </a:extLst>
          </p:cNvPr>
          <p:cNvSpPr>
            <a:spLocks noGrp="1"/>
          </p:cNvSpPr>
          <p:nvPr>
            <p:ph type="title"/>
          </p:nvPr>
        </p:nvSpPr>
        <p:spPr/>
        <p:txBody>
          <a:bodyPr/>
          <a:lstStyle/>
          <a:p>
            <a:r>
              <a:rPr lang="en-US" dirty="0"/>
              <a:t>Plan for Assessing Warm Period and Mitigation</a:t>
            </a:r>
          </a:p>
        </p:txBody>
      </p:sp>
      <p:sp>
        <p:nvSpPr>
          <p:cNvPr id="6" name="Text Placeholder 5">
            <a:extLst>
              <a:ext uri="{FF2B5EF4-FFF2-40B4-BE49-F238E27FC236}">
                <a16:creationId xmlns:a16="http://schemas.microsoft.com/office/drawing/2014/main" id="{AD01DAFC-2FE7-4966-B5EE-5DEA2CEC6EF3}"/>
              </a:ext>
            </a:extLst>
          </p:cNvPr>
          <p:cNvSpPr>
            <a:spLocks noGrp="1"/>
          </p:cNvSpPr>
          <p:nvPr>
            <p:ph idx="1"/>
          </p:nvPr>
        </p:nvSpPr>
        <p:spPr>
          <a:xfrm>
            <a:off x="457200" y="1465262"/>
            <a:ext cx="8229600" cy="4891087"/>
          </a:xfrm>
        </p:spPr>
        <p:txBody>
          <a:bodyPr>
            <a:normAutofit fontScale="77500" lnSpcReduction="20000"/>
          </a:bodyPr>
          <a:lstStyle/>
          <a:p>
            <a:r>
              <a:rPr lang="en-US" b="1" dirty="0"/>
              <a:t>Plan:</a:t>
            </a:r>
          </a:p>
          <a:p>
            <a:pPr lvl="1"/>
            <a:r>
              <a:rPr lang="en-US" dirty="0"/>
              <a:t>Use GOES-17 AOD from warm period with predictive calibration (PCAL) turned on.</a:t>
            </a:r>
          </a:p>
          <a:p>
            <a:pPr lvl="1"/>
            <a:r>
              <a:rPr lang="en-US" dirty="0"/>
              <a:t>Compare with corresponding GOES-16 AOD for GOES-17/GOES-16 overlap area, and with AERONET (needs long record!)</a:t>
            </a:r>
          </a:p>
          <a:p>
            <a:pPr lvl="1"/>
            <a:r>
              <a:rPr lang="en-US" dirty="0"/>
              <a:t>Evaluate high LWIR FPM temperature flag in ABI L1B data if its use in AOD algorithm further helps avoiding times of high FPM temperatures. </a:t>
            </a:r>
          </a:p>
          <a:p>
            <a:r>
              <a:rPr lang="en-US" b="1" dirty="0"/>
              <a:t>Mitigation:</a:t>
            </a:r>
          </a:p>
          <a:p>
            <a:pPr lvl="1"/>
            <a:r>
              <a:rPr lang="en-US" dirty="0"/>
              <a:t>No changes in AOD algorithm are planned (none of the bands used but one is impacted).</a:t>
            </a:r>
          </a:p>
          <a:p>
            <a:pPr lvl="1"/>
            <a:r>
              <a:rPr lang="en-US" dirty="0"/>
              <a:t>But, if needed, implement screening pixels for high LWIR FPM temperature based on flag in ABI L1B and set quality to low or discard retrieval. It is unlikely that this will be needed since Clear-sky Mask should already account for the impact.</a:t>
            </a:r>
          </a:p>
        </p:txBody>
      </p:sp>
      <p:sp>
        <p:nvSpPr>
          <p:cNvPr id="4" name="Slide Number Placeholder 3">
            <a:extLst>
              <a:ext uri="{FF2B5EF4-FFF2-40B4-BE49-F238E27FC236}">
                <a16:creationId xmlns:a16="http://schemas.microsoft.com/office/drawing/2014/main" id="{F4804B1D-AC4B-4D3C-A026-3967E207F4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69</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48444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a:t>
            </a:r>
            <a:r>
              <a:rPr lang="en-US" cap="none" dirty="0"/>
              <a:t>s IN PROGRESS PRIOR TO GOES-17 AOD PROVISIONAL REVIEW</a:t>
            </a:r>
            <a:endParaRPr lang="en-US" dirty="0"/>
          </a:p>
        </p:txBody>
      </p:sp>
      <p:sp>
        <p:nvSpPr>
          <p:cNvPr id="3" name="Text Placeholder 2"/>
          <p:cNvSpPr>
            <a:spLocks noGrp="1"/>
          </p:cNvSpPr>
          <p:nvPr>
            <p:ph type="body" idx="1"/>
          </p:nvPr>
        </p:nvSpPr>
        <p:spPr/>
        <p:txBody>
          <a:bodyPr/>
          <a:lstStyle/>
          <a:p>
            <a:pPr marL="0" indent="0">
              <a:spcBef>
                <a:spcPts val="480"/>
              </a:spcBef>
            </a:pPr>
            <a:r>
              <a:rPr lang="en-US" dirty="0"/>
              <a:t>GOES-17 Aerosol Optical Depth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7</a:t>
            </a:fld>
            <a:endParaRPr lang="en-US" altLang="en-US" dirty="0">
              <a:solidFill>
                <a:prstClr val="white"/>
              </a:solidFill>
            </a:endParaRPr>
          </a:p>
        </p:txBody>
      </p:sp>
    </p:spTree>
    <p:extLst>
      <p:ext uri="{BB962C8B-B14F-4D97-AF65-F5344CB8AC3E}">
        <p14:creationId xmlns:p14="http://schemas.microsoft.com/office/powerpoint/2010/main" val="4050982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GOES-17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70</a:t>
            </a:fld>
            <a:endParaRPr lang="en-US" altLang="en-US" dirty="0">
              <a:solidFill>
                <a:prstClr val="white"/>
              </a:solidFill>
            </a:endParaRPr>
          </a:p>
        </p:txBody>
      </p:sp>
    </p:spTree>
    <p:extLst>
      <p:ext uri="{BB962C8B-B14F-4D97-AF65-F5344CB8AC3E}">
        <p14:creationId xmlns:p14="http://schemas.microsoft.com/office/powerpoint/2010/main" val="11485015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474045"/>
              </p:ext>
            </p:extLst>
          </p:nvPr>
        </p:nvGraphicFramePr>
        <p:xfrm>
          <a:off x="589387" y="1493227"/>
          <a:ext cx="7973246" cy="2207804"/>
        </p:xfrm>
        <a:graphic>
          <a:graphicData uri="http://schemas.openxmlformats.org/drawingml/2006/table">
            <a:tbl>
              <a:tblPr>
                <a:tableStyleId>{5C22544A-7EE6-4342-B048-85BDC9FD1C3A}</a:tableStyleId>
              </a:tblPr>
              <a:tblGrid>
                <a:gridCol w="1335666">
                  <a:extLst>
                    <a:ext uri="{9D8B030D-6E8A-4147-A177-3AD203B41FA5}">
                      <a16:colId xmlns:a16="http://schemas.microsoft.com/office/drawing/2014/main" val="20000"/>
                    </a:ext>
                  </a:extLst>
                </a:gridCol>
                <a:gridCol w="3724976">
                  <a:extLst>
                    <a:ext uri="{9D8B030D-6E8A-4147-A177-3AD203B41FA5}">
                      <a16:colId xmlns:a16="http://schemas.microsoft.com/office/drawing/2014/main" val="20001"/>
                    </a:ext>
                  </a:extLst>
                </a:gridCol>
                <a:gridCol w="1876927">
                  <a:extLst>
                    <a:ext uri="{9D8B030D-6E8A-4147-A177-3AD203B41FA5}">
                      <a16:colId xmlns:a16="http://schemas.microsoft.com/office/drawing/2014/main" val="20002"/>
                    </a:ext>
                  </a:extLst>
                </a:gridCol>
                <a:gridCol w="1035677">
                  <a:extLst>
                    <a:ext uri="{9D8B030D-6E8A-4147-A177-3AD203B41FA5}">
                      <a16:colId xmlns:a16="http://schemas.microsoft.com/office/drawing/2014/main" val="20003"/>
                    </a:ext>
                  </a:extLst>
                </a:gridCol>
              </a:tblGrid>
              <a:tr h="477308">
                <a:tc>
                  <a:txBody>
                    <a:bodyPr/>
                    <a:lstStyle/>
                    <a:p>
                      <a:pPr algn="ctr" fontAlgn="ctr"/>
                      <a:r>
                        <a:rPr lang="en-US" sz="1800" b="1" i="0" u="none" strike="noStrike" dirty="0">
                          <a:solidFill>
                            <a:schemeClr val="bg1"/>
                          </a:solidFill>
                          <a:effectLst/>
                          <a:latin typeface="+mn-lt"/>
                        </a:rPr>
                        <a:t>ADR</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Status</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Build</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76832">
                <a:tc>
                  <a:txBody>
                    <a:bodyPr/>
                    <a:lstStyle/>
                    <a:p>
                      <a:pPr algn="l"/>
                      <a:r>
                        <a:rPr lang="en-US" sz="1800" b="1" dirty="0">
                          <a:solidFill>
                            <a:srgbClr val="0033CC"/>
                          </a:solidFill>
                          <a:latin typeface="+mn-lt"/>
                        </a:rPr>
                        <a:t>920</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solidFill>
                            <a:srgbClr val="0033CC"/>
                          </a:solidFill>
                          <a:latin typeface="+mn-lt"/>
                        </a:rPr>
                        <a:t>Incorrect zonal percentage metadata</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 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6832">
                <a:tc>
                  <a:txBody>
                    <a:bodyPr/>
                    <a:lstStyle/>
                    <a:p>
                      <a:pPr marL="0" algn="l" defTabSz="457200" rtl="0" eaLnBrk="1" latinLnBrk="0" hangingPunct="1"/>
                      <a:r>
                        <a:rPr lang="en-US" sz="1800" b="1" kern="1200" dirty="0">
                          <a:solidFill>
                            <a:srgbClr val="0033CC"/>
                          </a:solidFill>
                          <a:latin typeface="+mn-lt"/>
                          <a:ea typeface="+mn-ea"/>
                          <a:cs typeface="+mn-cs"/>
                        </a:rPr>
                        <a:t>801</a:t>
                      </a:r>
                      <a:r>
                        <a:rPr lang="en-US" sz="1800" b="1" kern="1200" baseline="0" dirty="0">
                          <a:solidFill>
                            <a:srgbClr val="0033CC"/>
                          </a:solidFill>
                          <a:latin typeface="+mn-lt"/>
                          <a:ea typeface="+mn-ea"/>
                          <a:cs typeface="+mn-cs"/>
                        </a:rPr>
                        <a:t>, </a:t>
                      </a:r>
                      <a:r>
                        <a:rPr lang="en-US" sz="1800" b="1" kern="1200" dirty="0">
                          <a:solidFill>
                            <a:srgbClr val="0033CC"/>
                          </a:solidFill>
                          <a:latin typeface="+mn-lt"/>
                          <a:ea typeface="+mn-ea"/>
                          <a:cs typeface="+mn-cs"/>
                        </a:rPr>
                        <a:t>899</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457200" rtl="0" eaLnBrk="1" latinLnBrk="0" hangingPunct="1"/>
                      <a:r>
                        <a:rPr lang="en-US" sz="1800" b="1" dirty="0">
                          <a:solidFill>
                            <a:srgbClr val="0033CC"/>
                          </a:solidFill>
                          <a:latin typeface="+mn-lt"/>
                        </a:rPr>
                        <a:t>Incorrect</a:t>
                      </a:r>
                      <a:r>
                        <a:rPr lang="en-US" sz="1800" b="1" baseline="0" dirty="0">
                          <a:solidFill>
                            <a:srgbClr val="0033CC"/>
                          </a:solidFill>
                          <a:latin typeface="+mn-lt"/>
                        </a:rPr>
                        <a:t> TPW Input and/or flag</a:t>
                      </a:r>
                      <a:endParaRPr lang="en-US" sz="1800" b="1" kern="1200" dirty="0">
                        <a:solidFill>
                          <a:srgbClr val="0033CC"/>
                        </a:solidFill>
                        <a:latin typeface="+mn-lt"/>
                        <a:ea typeface="+mn-ea"/>
                        <a:cs typeface="+mn-cs"/>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33CC"/>
                          </a:solidFill>
                          <a:latin typeface="+mn-lt"/>
                          <a:ea typeface="+mn-ea"/>
                          <a:cs typeface="+mn-cs"/>
                        </a:rPr>
                        <a:t>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597641"/>
                  </a:ext>
                </a:extLst>
              </a:tr>
              <a:tr h="576832">
                <a:tc>
                  <a:txBody>
                    <a:bodyPr/>
                    <a:lstStyle/>
                    <a:p>
                      <a:pPr marL="0" algn="l" defTabSz="457200" rtl="0" eaLnBrk="1" latinLnBrk="0" hangingPunct="1"/>
                      <a:r>
                        <a:rPr lang="en-US" sz="1800" b="1" kern="1200" dirty="0">
                          <a:solidFill>
                            <a:srgbClr val="0033CC"/>
                          </a:solidFill>
                          <a:latin typeface="+mn-lt"/>
                          <a:ea typeface="+mn-ea"/>
                          <a:cs typeface="+mn-cs"/>
                        </a:rPr>
                        <a:t>818, 947</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457200" rtl="0" eaLnBrk="1" latinLnBrk="0" hangingPunct="1"/>
                      <a:r>
                        <a:rPr lang="en-US" sz="1800" b="1" kern="1200" dirty="0">
                          <a:solidFill>
                            <a:srgbClr val="0033CC"/>
                          </a:solidFill>
                          <a:latin typeface="+mn-lt"/>
                          <a:ea typeface="+mn-ea"/>
                          <a:cs typeface="+mn-cs"/>
                        </a:rPr>
                        <a:t>Occasional missing blocks over full disk AOD (CONUS) product </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33CC"/>
                          </a:solidFill>
                          <a:latin typeface="+mn-lt"/>
                          <a:ea typeface="+mn-ea"/>
                          <a:cs typeface="+mn-cs"/>
                        </a:rPr>
                        <a:t> 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ADRs Potentially Needing Resolution for Full VAL</a:t>
            </a:r>
            <a:endParaRPr lang="en-US" sz="2000" i="1" dirty="0"/>
          </a:p>
        </p:txBody>
      </p:sp>
      <p:sp>
        <p:nvSpPr>
          <p:cNvPr id="3" name="Content Placeholder 2"/>
          <p:cNvSpPr>
            <a:spLocks noGrp="1"/>
          </p:cNvSpPr>
          <p:nvPr>
            <p:ph idx="1"/>
          </p:nvPr>
        </p:nvSpPr>
        <p:spPr>
          <a:xfrm>
            <a:off x="457200" y="4219575"/>
            <a:ext cx="8229600" cy="1771650"/>
          </a:xfrm>
        </p:spPr>
        <p:txBody>
          <a:bodyPr>
            <a:normAutofit fontScale="92500" lnSpcReduction="10000"/>
          </a:bodyPr>
          <a:lstStyle/>
          <a:p>
            <a:r>
              <a:rPr lang="en-US" sz="2400" dirty="0"/>
              <a:t>None of these affects accuracy and precision, except maybe ADR899 to some degree, and so …</a:t>
            </a:r>
          </a:p>
          <a:p>
            <a:r>
              <a:rPr lang="en-US" sz="2400" dirty="0"/>
              <a:t>for achieving Full Validated Maturity they may not be critical. </a:t>
            </a:r>
          </a:p>
          <a:p>
            <a:r>
              <a:rPr lang="en-US" sz="2400" dirty="0"/>
              <a:t>However, fixing them is highly desirable; especially ADR 920 which may be used (by OSPO) in product monitoring.</a:t>
            </a:r>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71</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7430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4379094"/>
              </p:ext>
            </p:extLst>
          </p:nvPr>
        </p:nvGraphicFramePr>
        <p:xfrm>
          <a:off x="403413" y="1493225"/>
          <a:ext cx="8229600" cy="2949392"/>
        </p:xfrm>
        <a:graphic>
          <a:graphicData uri="http://schemas.openxmlformats.org/drawingml/2006/table">
            <a:tbl>
              <a:tblPr>
                <a:tableStyleId>{5C22544A-7EE6-4342-B048-85BDC9FD1C3A}</a:tableStyleId>
              </a:tblPr>
              <a:tblGrid>
                <a:gridCol w="1075763">
                  <a:extLst>
                    <a:ext uri="{9D8B030D-6E8A-4147-A177-3AD203B41FA5}">
                      <a16:colId xmlns:a16="http://schemas.microsoft.com/office/drawing/2014/main" val="20000"/>
                    </a:ext>
                  </a:extLst>
                </a:gridCol>
                <a:gridCol w="5558970">
                  <a:extLst>
                    <a:ext uri="{9D8B030D-6E8A-4147-A177-3AD203B41FA5}">
                      <a16:colId xmlns:a16="http://schemas.microsoft.com/office/drawing/2014/main" val="20001"/>
                    </a:ext>
                  </a:extLst>
                </a:gridCol>
                <a:gridCol w="1594867">
                  <a:extLst>
                    <a:ext uri="{9D8B030D-6E8A-4147-A177-3AD203B41FA5}">
                      <a16:colId xmlns:a16="http://schemas.microsoft.com/office/drawing/2014/main" val="20002"/>
                    </a:ext>
                  </a:extLst>
                </a:gridCol>
              </a:tblGrid>
              <a:tr h="460608">
                <a:tc>
                  <a:txBody>
                    <a:bodyPr/>
                    <a:lstStyle/>
                    <a:p>
                      <a:pPr algn="ctr" fontAlgn="ctr"/>
                      <a:r>
                        <a:rPr lang="en-US" sz="1600" b="1" i="0" u="none" strike="noStrike" dirty="0">
                          <a:solidFill>
                            <a:schemeClr val="bg1"/>
                          </a:solidFill>
                          <a:effectLst/>
                          <a:latin typeface="+mn-lt"/>
                        </a:rPr>
                        <a:t>Action </a:t>
                      </a:r>
                      <a:endParaRPr lang="en-US" sz="16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600" b="1" i="0" u="none" strike="noStrike" dirty="0">
                          <a:solidFill>
                            <a:schemeClr val="bg1"/>
                          </a:solidFill>
                          <a:effectLst/>
                          <a:latin typeface="+mn-lt"/>
                        </a:rPr>
                        <a:t>Title</a:t>
                      </a:r>
                      <a:endParaRPr lang="en-US" sz="16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600" b="1" i="0" u="none" strike="noStrike" dirty="0">
                          <a:solidFill>
                            <a:schemeClr val="bg1"/>
                          </a:solidFill>
                          <a:effectLst/>
                          <a:latin typeface="+mn-lt"/>
                        </a:rPr>
                        <a:t>Desired Implementation </a:t>
                      </a:r>
                    </a:p>
                    <a:p>
                      <a:pPr algn="ctr" fontAlgn="ctr"/>
                      <a:r>
                        <a:rPr lang="en-US" sz="1600" b="1" i="0" u="none" strike="noStrike" dirty="0">
                          <a:solidFill>
                            <a:schemeClr val="bg1"/>
                          </a:solidFill>
                          <a:effectLst/>
                          <a:latin typeface="+mn-lt"/>
                        </a:rPr>
                        <a:t>Date into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36172">
                <a:tc>
                  <a:txBody>
                    <a:bodyPr/>
                    <a:lstStyle/>
                    <a:p>
                      <a:pPr algn="ctr"/>
                      <a:r>
                        <a:rPr lang="en-US" sz="1600" b="1" dirty="0">
                          <a:solidFill>
                            <a:schemeClr val="tx1"/>
                          </a:solidFill>
                        </a:rPr>
                        <a:t>New ADR(s)</a:t>
                      </a:r>
                    </a:p>
                    <a:p>
                      <a:pPr algn="ctr"/>
                      <a:r>
                        <a:rPr lang="en-US" sz="1600" b="1" dirty="0">
                          <a:solidFill>
                            <a:schemeClr val="tx1"/>
                          </a:solidFill>
                        </a:rPr>
                        <a:t>needed</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rPr>
                        <a:t>L2 AOD algorithm -  update</a:t>
                      </a:r>
                      <a:r>
                        <a:rPr lang="en-US" sz="1600" b="0" baseline="0" dirty="0">
                          <a:solidFill>
                            <a:schemeClr val="tx1"/>
                          </a:solidFill>
                        </a:rPr>
                        <a:t> the LUT, spectral coefficients, and land surface relationship derived from </a:t>
                      </a:r>
                      <a:r>
                        <a:rPr lang="en-US" sz="1600" b="1" baseline="0" dirty="0">
                          <a:solidFill>
                            <a:schemeClr val="tx1"/>
                          </a:solidFill>
                        </a:rPr>
                        <a:t>GOES-17</a:t>
                      </a:r>
                      <a:r>
                        <a:rPr lang="en-US" sz="1600" b="0" baseline="0" dirty="0">
                          <a:solidFill>
                            <a:schemeClr val="tx1"/>
                          </a:solidFill>
                        </a:rPr>
                        <a:t> data </a:t>
                      </a:r>
                      <a:r>
                        <a:rPr lang="en-US" sz="1600" b="0" u="sng" baseline="0" dirty="0">
                          <a:solidFill>
                            <a:schemeClr val="tx1"/>
                          </a:solidFill>
                        </a:rPr>
                        <a:t>at the operational position and from corrected Band 2 reflectance</a:t>
                      </a:r>
                      <a:endParaRPr lang="en-US" sz="1600" b="0" u="sng"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≧6</a:t>
                      </a:r>
                      <a:r>
                        <a:rPr lang="en-US" sz="16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mn-lt"/>
                        </a:rPr>
                        <a:t>     PS-PVR FULL</a:t>
                      </a:r>
                      <a:r>
                        <a:rPr lang="en-US" sz="16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36172">
                <a:tc>
                  <a:txBody>
                    <a:bodyPr/>
                    <a:lstStyle/>
                    <a:p>
                      <a:pPr algn="ctr"/>
                      <a:r>
                        <a:rPr lang="en-US" sz="1600" b="1" dirty="0">
                          <a:solidFill>
                            <a:schemeClr val="tx1"/>
                          </a:solidFill>
                        </a:rPr>
                        <a:t>New ADR(s)</a:t>
                      </a:r>
                    </a:p>
                    <a:p>
                      <a:pPr algn="ctr"/>
                      <a:r>
                        <a:rPr lang="en-US" sz="1600" b="1" dirty="0">
                          <a:solidFill>
                            <a:schemeClr val="tx1"/>
                          </a:solidFill>
                        </a:rPr>
                        <a:t>needed</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rPr>
                        <a:t>L2 AOD algorithm – add</a:t>
                      </a:r>
                      <a:r>
                        <a:rPr lang="en-US" sz="1600" dirty="0"/>
                        <a:t> a buffer to the</a:t>
                      </a:r>
                      <a:r>
                        <a:rPr lang="en-US" sz="1600" baseline="0" dirty="0"/>
                        <a:t> processing block to improve the standard deviation test.</a:t>
                      </a:r>
                      <a:endParaRPr lang="en-US" sz="1600" b="0"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≧6</a:t>
                      </a:r>
                      <a:r>
                        <a:rPr lang="en-US" sz="16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mn-lt"/>
                        </a:rPr>
                        <a:t>   PS-PVR FULL</a:t>
                      </a:r>
                      <a:r>
                        <a:rPr lang="en-US" sz="16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36172">
                <a:tc>
                  <a:txBody>
                    <a:bodyPr/>
                    <a:lstStyle/>
                    <a:p>
                      <a:pPr algn="ctr"/>
                      <a:r>
                        <a:rPr lang="en-US" sz="1600" b="1" dirty="0">
                          <a:solidFill>
                            <a:schemeClr val="tx1"/>
                          </a:solidFill>
                        </a:rPr>
                        <a:t>New ADR(s) needed</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rPr>
                        <a:t>L2 AOD algorithm – Add</a:t>
                      </a:r>
                      <a:r>
                        <a:rPr lang="en-US" sz="1600" b="0" baseline="0" dirty="0">
                          <a:solidFill>
                            <a:schemeClr val="tx1"/>
                          </a:solidFill>
                        </a:rPr>
                        <a:t> and/or alter internal tests </a:t>
                      </a:r>
                      <a:endParaRPr lang="en-US" sz="1600" b="0"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≧6</a:t>
                      </a:r>
                      <a:r>
                        <a:rPr lang="en-US" sz="16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mn-lt"/>
                        </a:rPr>
                        <a:t>   PS-PVR FULL</a:t>
                      </a:r>
                      <a:r>
                        <a:rPr lang="en-US" sz="16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Other Actions Needed for Full VAL</a:t>
            </a:r>
            <a:endParaRPr lang="en-US" sz="2000" i="1" dirty="0"/>
          </a:p>
        </p:txBody>
      </p:sp>
      <p:sp>
        <p:nvSpPr>
          <p:cNvPr id="8" name="Content Placeholder 7"/>
          <p:cNvSpPr>
            <a:spLocks noGrp="1"/>
          </p:cNvSpPr>
          <p:nvPr>
            <p:ph idx="1"/>
          </p:nvPr>
        </p:nvSpPr>
        <p:spPr>
          <a:xfrm>
            <a:off x="3397718" y="4611358"/>
            <a:ext cx="5235295" cy="2009214"/>
          </a:xfrm>
        </p:spPr>
        <p:txBody>
          <a:bodyPr>
            <a:normAutofit fontScale="92500" lnSpcReduction="10000"/>
          </a:bodyPr>
          <a:lstStyle/>
          <a:p>
            <a:r>
              <a:rPr lang="en-US" sz="2000" dirty="0"/>
              <a:t>Matchups used to derive current land-surface reflectance relationships are collected for the period 4/29/2017 and 1/15/2018 between G16 L1b reflectances and AERONET AOD.</a:t>
            </a:r>
          </a:p>
          <a:p>
            <a:pPr lvl="1"/>
            <a:r>
              <a:rPr lang="en-US" sz="1600" dirty="0"/>
              <a:t>Late winter and early spring is not represented.</a:t>
            </a:r>
          </a:p>
          <a:p>
            <a:r>
              <a:rPr lang="en-US" sz="2000" dirty="0"/>
              <a:t>G17 evaluation used winter-spring (2019) data! This contributes to G17 AOD errors.</a:t>
            </a:r>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72</a:t>
            </a:fld>
            <a:endParaRPr lang="en-US" sz="1200" b="0" i="0" u="none" strike="noStrike" cap="none">
              <a:solidFill>
                <a:schemeClr val="lt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403413" y="4548942"/>
            <a:ext cx="2787462" cy="2134046"/>
          </a:xfrm>
          <a:prstGeom prst="rect">
            <a:avLst/>
          </a:prstGeom>
          <a:solidFill>
            <a:schemeClr val="bg1"/>
          </a:solidFill>
        </p:spPr>
      </p:pic>
    </p:spTree>
    <p:extLst>
      <p:ext uri="{BB962C8B-B14F-4D97-AF65-F5344CB8AC3E}">
        <p14:creationId xmlns:p14="http://schemas.microsoft.com/office/powerpoint/2010/main" val="4255623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Path to Full Validation - PLPTs</a:t>
            </a:r>
          </a:p>
        </p:txBody>
      </p:sp>
      <p:sp>
        <p:nvSpPr>
          <p:cNvPr id="5" name="Shape 918"/>
          <p:cNvSpPr txBox="1"/>
          <p:nvPr/>
        </p:nvSpPr>
        <p:spPr>
          <a:xfrm>
            <a:off x="457200" y="4242356"/>
            <a:ext cx="8348870" cy="15418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2000" b="0" i="0" u="none" strike="noStrike" cap="none" dirty="0">
                <a:solidFill>
                  <a:srgbClr val="FFFFFF"/>
                </a:solidFill>
                <a:latin typeface="Calibri"/>
                <a:ea typeface="Calibri"/>
                <a:cs typeface="Calibri"/>
                <a:sym typeface="Calibri"/>
              </a:rPr>
              <a:t>AWG AOD Team will conduct these tests to further evaluate the L2 AOD product quality.</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FFFFFF"/>
              </a:solidFill>
              <a:latin typeface="Calibri"/>
              <a:ea typeface="Calibri"/>
              <a:cs typeface="Calibri"/>
              <a:sym typeface="Calibri"/>
            </a:endParaRPr>
          </a:p>
          <a:p>
            <a:pPr lvl="0">
              <a:buClr>
                <a:srgbClr val="FFFFFF"/>
              </a:buClr>
              <a:buSzPct val="25000"/>
            </a:pPr>
            <a:r>
              <a:rPr lang="en-US" sz="2000" b="0" i="0" u="none" strike="noStrike" cap="none" dirty="0">
                <a:solidFill>
                  <a:srgbClr val="FFFFFF"/>
                </a:solidFill>
                <a:latin typeface="Calibri"/>
                <a:ea typeface="Calibri"/>
                <a:cs typeface="Calibri"/>
                <a:sym typeface="Calibri"/>
              </a:rPr>
              <a:t>Full test plans and procedures are given in the AOD Readiness, Implementation, and Management Plan (RIMP v1.0; </a:t>
            </a:r>
            <a:r>
              <a:rPr lang="en-US" sz="2000" dirty="0">
                <a:solidFill>
                  <a:srgbClr val="FFFFFF"/>
                </a:solidFill>
                <a:latin typeface="Calibri"/>
                <a:ea typeface="Calibri"/>
                <a:cs typeface="Calibri"/>
                <a:sym typeface="Calibri"/>
              </a:rPr>
              <a:t>416-R-RIMP-0326)</a:t>
            </a:r>
            <a:endParaRPr lang="en-US" sz="2000" b="0" i="0" u="none" strike="noStrike" cap="none" dirty="0">
              <a:solidFill>
                <a:srgbClr val="FFFFFF"/>
              </a:solidFill>
              <a:latin typeface="Calibri"/>
              <a:ea typeface="Calibri"/>
              <a:cs typeface="Calibri"/>
              <a:sym typeface="Calibri"/>
            </a:endParaRPr>
          </a:p>
        </p:txBody>
      </p:sp>
      <p:graphicFrame>
        <p:nvGraphicFramePr>
          <p:cNvPr id="6" name="Shape 107"/>
          <p:cNvGraphicFramePr/>
          <p:nvPr>
            <p:extLst>
              <p:ext uri="{D42A27DB-BD31-4B8C-83A1-F6EECF244321}">
                <p14:modId xmlns:p14="http://schemas.microsoft.com/office/powerpoint/2010/main" val="1619512536"/>
              </p:ext>
            </p:extLst>
          </p:nvPr>
        </p:nvGraphicFramePr>
        <p:xfrm>
          <a:off x="268356" y="1699399"/>
          <a:ext cx="8607287" cy="2199670"/>
        </p:xfrm>
        <a:graphic>
          <a:graphicData uri="http://schemas.openxmlformats.org/drawingml/2006/table">
            <a:tbl>
              <a:tblPr firstRow="1" bandRow="1">
                <a:noFill/>
              </a:tblPr>
              <a:tblGrid>
                <a:gridCol w="2744812">
                  <a:extLst>
                    <a:ext uri="{9D8B030D-6E8A-4147-A177-3AD203B41FA5}">
                      <a16:colId xmlns:a16="http://schemas.microsoft.com/office/drawing/2014/main" val="20000"/>
                    </a:ext>
                  </a:extLst>
                </a:gridCol>
                <a:gridCol w="5862475">
                  <a:extLst>
                    <a:ext uri="{9D8B030D-6E8A-4147-A177-3AD203B41FA5}">
                      <a16:colId xmlns:a16="http://schemas.microsoft.com/office/drawing/2014/main" val="20001"/>
                    </a:ext>
                  </a:extLst>
                </a:gridCol>
              </a:tblGrid>
              <a:tr h="370850">
                <a:tc>
                  <a:txBody>
                    <a:bodyPr/>
                    <a:lstStyle/>
                    <a:p>
                      <a:pPr marL="0" marR="0" lvl="0" indent="0" algn="ctr" rtl="0">
                        <a:spcBef>
                          <a:spcPts val="0"/>
                        </a:spcBef>
                        <a:buSzPct val="25000"/>
                        <a:buNone/>
                      </a:pPr>
                      <a:r>
                        <a:rPr lang="en-US" sz="18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800" b="1" i="0" u="none" strike="noStrike" cap="none" dirty="0"/>
                        <a:t>Descriptive Title</a:t>
                      </a: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800" u="none" strike="noStrike" cap="none" dirty="0"/>
                        <a:t>ABI-FD_AOD09</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0" u="none" strike="noStrike" cap="none" dirty="0">
                          <a:solidFill>
                            <a:schemeClr val="dk1"/>
                          </a:solidFill>
                        </a:rPr>
                        <a:t>Assess precision and accuracy of FD product for a wide range of representative</a:t>
                      </a:r>
                      <a:r>
                        <a:rPr lang="en-US" sz="1800" b="0" u="none" strike="noStrike" cap="none" baseline="0" dirty="0">
                          <a:solidFill>
                            <a:schemeClr val="dk1"/>
                          </a:solidFill>
                        </a:rPr>
                        <a:t> </a:t>
                      </a:r>
                      <a:r>
                        <a:rPr lang="en-US" sz="1800" b="0" u="none" strike="noStrike" cap="none" dirty="0">
                          <a:solidFill>
                            <a:schemeClr val="dk1"/>
                          </a:solidFill>
                        </a:rPr>
                        <a:t>conditions (i.e., seasonal) over a period of at least a year.</a:t>
                      </a:r>
                    </a:p>
                  </a:txBody>
                  <a:tcPr marL="91450" marR="91450" marT="45725" marB="45725" anchor="ctr">
                    <a:solidFill>
                      <a:schemeClr val="lt1"/>
                    </a:solidFill>
                  </a:tcPr>
                </a:tc>
                <a:extLst>
                  <a:ext uri="{0D108BD9-81ED-4DB2-BD59-A6C34878D82A}">
                    <a16:rowId xmlns:a16="http://schemas.microsoft.com/office/drawing/2014/main" val="10005"/>
                  </a:ext>
                </a:extLst>
              </a:tr>
              <a:tr h="370850">
                <a:tc>
                  <a:txBody>
                    <a:bodyPr/>
                    <a:lstStyle/>
                    <a:p>
                      <a:pPr marL="0" marR="0" lvl="0" indent="0" algn="ctr" rtl="0">
                        <a:spcBef>
                          <a:spcPts val="0"/>
                        </a:spcBef>
                        <a:buSzPct val="25000"/>
                        <a:buNone/>
                      </a:pPr>
                      <a:r>
                        <a:rPr lang="en-US" sz="1800" u="none" strike="noStrike" cap="none" dirty="0"/>
                        <a:t>ABI-CONUS_AOD10</a:t>
                      </a: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u="none" strike="noStrike" cap="none" dirty="0"/>
                        <a:t>Assess precision and accuracy of CONUS product for a wide range of representative conditions (i.e., seasonal) over a period of at least a year.</a:t>
                      </a:r>
                    </a:p>
                  </a:txBody>
                  <a:tcPr marL="91450" marR="91450" marT="45725" marB="45725" anchor="ctr">
                    <a:solidFill>
                      <a:schemeClr val="lt1"/>
                    </a:solidFill>
                  </a:tcPr>
                </a:tc>
                <a:extLst>
                  <a:ext uri="{0D108BD9-81ED-4DB2-BD59-A6C34878D82A}">
                    <a16:rowId xmlns:a16="http://schemas.microsoft.com/office/drawing/2014/main" val="10006"/>
                  </a:ext>
                </a:extLst>
              </a:tr>
            </a:tbl>
          </a:graphicData>
        </a:graphic>
      </p:graphicFrame>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72963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20713584"/>
              </p:ext>
            </p:extLst>
          </p:nvPr>
        </p:nvGraphicFramePr>
        <p:xfrm>
          <a:off x="139148" y="1671961"/>
          <a:ext cx="8865704" cy="3388360"/>
        </p:xfrm>
        <a:graphic>
          <a:graphicData uri="http://schemas.openxmlformats.org/drawingml/2006/table">
            <a:tbl>
              <a:tblPr firstRow="1" bandRow="1">
                <a:tableStyleId>{5C22544A-7EE6-4342-B048-85BDC9FD1C3A}</a:tableStyleId>
              </a:tblPr>
              <a:tblGrid>
                <a:gridCol w="1680027">
                  <a:extLst>
                    <a:ext uri="{9D8B030D-6E8A-4147-A177-3AD203B41FA5}">
                      <a16:colId xmlns:a16="http://schemas.microsoft.com/office/drawing/2014/main" val="20000"/>
                    </a:ext>
                  </a:extLst>
                </a:gridCol>
                <a:gridCol w="1921249">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181100">
                  <a:extLst>
                    <a:ext uri="{9D8B030D-6E8A-4147-A177-3AD203B41FA5}">
                      <a16:colId xmlns:a16="http://schemas.microsoft.com/office/drawing/2014/main" val="2657545321"/>
                    </a:ext>
                  </a:extLst>
                </a:gridCol>
                <a:gridCol w="2902228">
                  <a:extLst>
                    <a:ext uri="{9D8B030D-6E8A-4147-A177-3AD203B41FA5}">
                      <a16:colId xmlns:a16="http://schemas.microsoft.com/office/drawing/2014/main" val="20003"/>
                    </a:ext>
                  </a:extLst>
                </a:gridCol>
              </a:tblGrid>
              <a:tr h="370840">
                <a:tc>
                  <a:txBody>
                    <a:bodyPr/>
                    <a:lstStyle/>
                    <a:p>
                      <a:pPr algn="ctr"/>
                      <a:r>
                        <a:rPr lang="en-US" sz="1800" dirty="0"/>
                        <a:t>Risk</a:t>
                      </a:r>
                      <a:r>
                        <a:rPr lang="en-US" sz="1800" baseline="0" dirty="0"/>
                        <a:t> Name</a:t>
                      </a:r>
                      <a:endParaRPr 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Description</a:t>
                      </a:r>
                    </a:p>
                  </a:txBody>
                  <a:tcPr anchor="ctr">
                    <a:lnB w="12700" cap="flat" cmpd="sng" algn="ctr">
                      <a:solidFill>
                        <a:schemeClr val="tx1"/>
                      </a:solidFill>
                      <a:prstDash val="solid"/>
                      <a:round/>
                      <a:headEnd type="none" w="med" len="med"/>
                      <a:tailEnd type="none" w="med" len="med"/>
                    </a:lnB>
                  </a:tcPr>
                </a:tc>
                <a:tc gridSpan="2">
                  <a:txBody>
                    <a:bodyPr/>
                    <a:lstStyle/>
                    <a:p>
                      <a:pPr algn="ctr"/>
                      <a:r>
                        <a:rPr lang="en-US" sz="1800" dirty="0"/>
                        <a:t>Impact</a:t>
                      </a:r>
                    </a:p>
                  </a:txBody>
                  <a:tcPr anchor="ctr">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800" dirty="0"/>
                        <a:t>Mitigation</a:t>
                      </a:r>
                      <a:r>
                        <a:rPr lang="en-US" sz="1800" baseline="0" dirty="0"/>
                        <a:t> and Schedule</a:t>
                      </a:r>
                      <a:endParaRPr lang="en-US" sz="18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800" dirty="0"/>
                        <a:t>Update LUT, coefficient and  land surface relationships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t>as discussed; </a:t>
                      </a:r>
                      <a:r>
                        <a:rPr lang="en-US" sz="1800" b="1" baseline="0" dirty="0"/>
                        <a:t>Priority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indent="0">
                        <a:buFont typeface="Arial" pitchFamily="34" charset="0"/>
                        <a:buNone/>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800" dirty="0"/>
                        <a:t>Update AOD algorithm</a:t>
                      </a:r>
                    </a:p>
                    <a:p>
                      <a:pPr algn="ctr"/>
                      <a:r>
                        <a:rPr lang="en-US" sz="1800" dirty="0"/>
                        <a:t> </a:t>
                      </a:r>
                      <a:r>
                        <a:rPr lang="en-US" sz="1800" b="0" dirty="0">
                          <a:solidFill>
                            <a:schemeClr val="tx1"/>
                          </a:solidFill>
                        </a:rPr>
                        <a:t>QC thresholds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t>as discussed; </a:t>
                      </a:r>
                      <a:r>
                        <a:rPr lang="en-US" sz="1800" b="1" baseline="0" dirty="0"/>
                        <a:t>Priority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1800" dirty="0"/>
                        <a:t>Add a buffer to processing block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t>as discussed; </a:t>
                      </a:r>
                      <a:r>
                        <a:rPr lang="en-US" sz="1800" b="1" baseline="0" dirty="0"/>
                        <a:t>Priority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Little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b="0" i="0" u="none" strike="noStrike" dirty="0">
                          <a:solidFill>
                            <a:schemeClr val="tx1"/>
                          </a:solidFill>
                          <a:effectLst/>
                          <a:latin typeface="+mn-lt"/>
                        </a:rPr>
                        <a:t>New</a:t>
                      </a:r>
                      <a:r>
                        <a:rPr lang="en-US" sz="1800" b="0" i="0" u="none" strike="noStrike" baseline="0" dirty="0">
                          <a:solidFill>
                            <a:schemeClr val="tx1"/>
                          </a:solidFill>
                          <a:effectLst/>
                          <a:latin typeface="+mn-lt"/>
                        </a:rPr>
                        <a:t> WR/ADR needed</a:t>
                      </a:r>
                      <a:endParaRPr lang="en-US" sz="1800" b="0" i="0" u="none" strike="noStrike"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2312127" y="6070479"/>
            <a:ext cx="4519746" cy="285874"/>
            <a:chOff x="148222" y="6494415"/>
            <a:chExt cx="8743983" cy="307777"/>
          </a:xfrm>
        </p:grpSpPr>
        <p:sp>
          <p:nvSpPr>
            <p:cNvPr id="14" name="TextBox 13"/>
            <p:cNvSpPr txBox="1"/>
            <p:nvPr/>
          </p:nvSpPr>
          <p:spPr>
            <a:xfrm>
              <a:off x="148222" y="6494415"/>
              <a:ext cx="3148280" cy="307777"/>
            </a:xfrm>
            <a:prstGeom prst="rect">
              <a:avLst/>
            </a:prstGeom>
            <a:solidFill>
              <a:srgbClr val="00B050"/>
            </a:solidFill>
          </p:spPr>
          <p:txBody>
            <a:bodyPr wrap="square" rtlCol="0">
              <a:spAutoFit/>
            </a:bodyPr>
            <a:lstStyle/>
            <a:p>
              <a:pPr algn="ctr"/>
              <a:r>
                <a:rPr lang="en-US" sz="1200" dirty="0">
                  <a:solidFill>
                    <a:schemeClr val="bg1"/>
                  </a:solidFill>
                </a:rPr>
                <a:t>Little Impact</a:t>
              </a:r>
            </a:p>
          </p:txBody>
        </p:sp>
        <p:sp>
          <p:nvSpPr>
            <p:cNvPr id="15" name="TextBox 14"/>
            <p:cNvSpPr txBox="1"/>
            <p:nvPr/>
          </p:nvSpPr>
          <p:spPr>
            <a:xfrm>
              <a:off x="3164282" y="6494415"/>
              <a:ext cx="2871215" cy="307777"/>
            </a:xfrm>
            <a:prstGeom prst="rect">
              <a:avLst/>
            </a:prstGeom>
            <a:solidFill>
              <a:srgbClr val="FFFF00"/>
            </a:solidFill>
          </p:spPr>
          <p:txBody>
            <a:bodyPr wrap="square" rtlCol="0">
              <a:spAutoFit/>
            </a:bodyPr>
            <a:lstStyle/>
            <a:p>
              <a:pPr algn="ctr"/>
              <a:r>
                <a:rPr lang="en-US" sz="1200" dirty="0"/>
                <a:t>Moderate Impact</a:t>
              </a:r>
            </a:p>
          </p:txBody>
        </p:sp>
        <p:sp>
          <p:nvSpPr>
            <p:cNvPr id="16" name="TextBox 15"/>
            <p:cNvSpPr txBox="1"/>
            <p:nvPr/>
          </p:nvSpPr>
          <p:spPr>
            <a:xfrm>
              <a:off x="6030133" y="6495709"/>
              <a:ext cx="2862072" cy="305185"/>
            </a:xfrm>
            <a:prstGeom prst="rect">
              <a:avLst/>
            </a:prstGeom>
            <a:solidFill>
              <a:srgbClr val="FF0000"/>
            </a:solidFill>
          </p:spPr>
          <p:txBody>
            <a:bodyPr wrap="square" rtlCol="0">
              <a:spAutoFit/>
            </a:bodyPr>
            <a:lstStyle/>
            <a:p>
              <a:pPr algn="ctr"/>
              <a:r>
                <a:rPr lang="en-US" sz="1200" dirty="0">
                  <a:solidFill>
                    <a:schemeClr val="bg1"/>
                  </a:solidFill>
                </a:rPr>
                <a:t>Big Impact</a:t>
              </a:r>
            </a:p>
          </p:txBody>
        </p:sp>
      </p:gr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92077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6" name="Text Placeholder 2"/>
          <p:cNvSpPr>
            <a:spLocks noGrp="1"/>
          </p:cNvSpPr>
          <p:nvPr>
            <p:ph type="body" idx="1"/>
          </p:nvPr>
        </p:nvSpPr>
        <p:spPr/>
        <p:txBody>
          <a:bodyPr/>
          <a:lstStyle/>
          <a:p>
            <a:r>
              <a:rPr lang="en-US" dirty="0"/>
              <a:t>GOES-16 Aerosol Optical Depth L2 Product Provisional PS-PVR</a:t>
            </a:r>
          </a:p>
        </p:txBody>
      </p:sp>
      <p:sp>
        <p:nvSpPr>
          <p:cNvPr id="3" name="Slide Number Placeholder 2"/>
          <p:cNvSpPr>
            <a:spLocks noGrp="1"/>
          </p:cNvSpPr>
          <p:nvPr>
            <p:ph type="sldNum" sz="quarter" idx="12"/>
          </p:nvPr>
        </p:nvSpPr>
        <p:spPr/>
        <p:txBody>
          <a:bodyPr/>
          <a:lstStyle/>
          <a:p>
            <a:fld id="{4AB52BE0-4CA4-4BD3-BC9F-B41F86E8D2EE}" type="slidenum">
              <a:rPr lang="en-US" altLang="en-US" smtClean="0">
                <a:solidFill>
                  <a:prstClr val="white"/>
                </a:solidFill>
              </a:rPr>
              <a:pPr/>
              <a:t>75</a:t>
            </a:fld>
            <a:endParaRPr lang="en-US" altLang="en-US" dirty="0">
              <a:solidFill>
                <a:prstClr val="white"/>
              </a:solidFill>
            </a:endParaRPr>
          </a:p>
        </p:txBody>
      </p:sp>
    </p:spTree>
    <p:extLst>
      <p:ext uri="{BB962C8B-B14F-4D97-AF65-F5344CB8AC3E}">
        <p14:creationId xmlns:p14="http://schemas.microsoft.com/office/powerpoint/2010/main" val="4059409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Summary</a:t>
            </a:r>
          </a:p>
        </p:txBody>
      </p:sp>
      <p:sp>
        <p:nvSpPr>
          <p:cNvPr id="951" name="Shape 951"/>
          <p:cNvSpPr txBox="1">
            <a:spLocks noGrp="1"/>
          </p:cNvSpPr>
          <p:nvPr>
            <p:ph type="body" idx="1"/>
          </p:nvPr>
        </p:nvSpPr>
        <p:spPr>
          <a:xfrm>
            <a:off x="496562" y="1269453"/>
            <a:ext cx="8229600" cy="4526100"/>
          </a:xfrm>
          <a:prstGeom prst="rect">
            <a:avLst/>
          </a:prstGeom>
          <a:noFill/>
          <a:ln>
            <a:noFill/>
          </a:ln>
        </p:spPr>
        <p:txBody>
          <a:bodyPr lIns="91425" tIns="45700" rIns="91425" bIns="45700" anchor="t" anchorCtr="0">
            <a:noAutofit/>
          </a:bodyPr>
          <a:lstStyle/>
          <a:p>
            <a:pPr marL="233361" lvl="0" indent="-233361">
              <a:spcBef>
                <a:spcPts val="0"/>
              </a:spcBef>
            </a:pPr>
            <a:r>
              <a:rPr lang="en-US" sz="2400" b="0" i="0" u="none" strike="noStrike" cap="none" dirty="0">
                <a:solidFill>
                  <a:schemeClr val="lt1"/>
                </a:solidFill>
                <a:latin typeface="Calibri"/>
                <a:ea typeface="Calibri"/>
                <a:cs typeface="Calibri"/>
                <a:sym typeface="Calibri"/>
              </a:rPr>
              <a:t>Overall, the AOD product is </a:t>
            </a:r>
            <a:r>
              <a:rPr lang="en-US" sz="2400" b="0" i="0" u="sng" strike="noStrike" cap="none" dirty="0">
                <a:solidFill>
                  <a:schemeClr val="lt1"/>
                </a:solidFill>
                <a:latin typeface="Calibri"/>
                <a:ea typeface="Calibri"/>
                <a:cs typeface="Calibri"/>
                <a:sym typeface="Calibri"/>
              </a:rPr>
              <a:t>ready for operationa</a:t>
            </a:r>
            <a:r>
              <a:rPr lang="en-US" sz="2400" u="sng" dirty="0"/>
              <a:t>l and scientific use</a:t>
            </a:r>
            <a:endParaRPr lang="en-US" sz="2400" b="0" i="0" u="none" strike="noStrike" cap="none" dirty="0">
              <a:solidFill>
                <a:schemeClr val="lt1"/>
              </a:solidFill>
              <a:latin typeface="Calibri"/>
              <a:ea typeface="Calibri"/>
              <a:cs typeface="Calibri"/>
              <a:sym typeface="Calibri"/>
            </a:endParaRPr>
          </a:p>
          <a:p>
            <a:pPr lvl="1" indent="-342900">
              <a:spcBef>
                <a:spcPts val="0"/>
              </a:spcBef>
              <a:buFont typeface="Calibri" panose="020F0502020204030204" pitchFamily="34" charset="0"/>
              <a:buChar char="‒"/>
            </a:pPr>
            <a:r>
              <a:rPr lang="en-US" sz="2000" dirty="0"/>
              <a:t>AOD product is useable excluding times of FPM anomaly.</a:t>
            </a:r>
          </a:p>
          <a:p>
            <a:pPr lvl="1" indent="-342900">
              <a:spcBef>
                <a:spcPts val="0"/>
              </a:spcBef>
              <a:buFont typeface="Calibri" panose="020F0502020204030204" pitchFamily="34" charset="0"/>
              <a:buChar char="‒"/>
            </a:pPr>
            <a:r>
              <a:rPr lang="en-US" sz="2000" dirty="0">
                <a:solidFill>
                  <a:schemeClr val="bg1"/>
                </a:solidFill>
              </a:rPr>
              <a:t>In general, high quality retrievals are recommended for quantitative applications due to their better overall performance; however, the lower quality retrievals also have their merit for qualitative examination of local episodic events due to their greater spatial coverage. </a:t>
            </a:r>
            <a:endParaRPr lang="en-US" sz="2000" dirty="0"/>
          </a:p>
          <a:p>
            <a:pPr marL="233361" indent="-233361">
              <a:spcBef>
                <a:spcPts val="1200"/>
              </a:spcBef>
            </a:pPr>
            <a:r>
              <a:rPr lang="en-US" sz="2400" dirty="0"/>
              <a:t>Measured AOD performance against reference data</a:t>
            </a:r>
          </a:p>
          <a:p>
            <a:pPr marL="633411" lvl="1" indent="-233361">
              <a:spcBef>
                <a:spcPts val="0"/>
              </a:spcBef>
            </a:pPr>
            <a:r>
              <a:rPr lang="en-US" sz="2000" dirty="0"/>
              <a:t>Accuracy specs are met, but data were not available in high AOD range.</a:t>
            </a:r>
          </a:p>
          <a:p>
            <a:pPr marL="633411" lvl="1" indent="-233361">
              <a:spcBef>
                <a:spcPts val="0"/>
              </a:spcBef>
            </a:pPr>
            <a:r>
              <a:rPr lang="en-US" sz="2000" dirty="0"/>
              <a:t>Precision specs are met, but data were not available in high AOD range.</a:t>
            </a:r>
          </a:p>
          <a:p>
            <a:pPr marL="633411" lvl="1" indent="-233361">
              <a:spcBef>
                <a:spcPts val="0"/>
              </a:spcBef>
            </a:pPr>
            <a:r>
              <a:rPr lang="en-US" sz="2000" dirty="0"/>
              <a:t>Updates will be needed for LUT, spectral coefficients, land surface relationship and internal test thresholds to further improve performance.</a:t>
            </a:r>
          </a:p>
          <a:p>
            <a:pPr marL="633411" lvl="1" indent="-233361">
              <a:spcBef>
                <a:spcPts val="0"/>
              </a:spcBef>
              <a:buFont typeface="Arial"/>
              <a:buChar char="•"/>
            </a:pPr>
            <a:endParaRPr lang="en-US" sz="1600" b="0" i="0" u="none" strike="noStrike" cap="none" dirty="0">
              <a:solidFill>
                <a:schemeClr val="lt1"/>
              </a:solidFill>
              <a:sym typeface="Calibri"/>
            </a:endParaRPr>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76</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694021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AWG Aerosol Team believes that the GOES-17 L2 AOD product has reached Provisional Maturity for the cool period as defined by the GOES-R Program.</a:t>
            </a:r>
          </a:p>
          <a:p>
            <a:pPr>
              <a:buFont typeface="Arial" panose="020B0604020202020204" pitchFamily="34" charset="0"/>
              <a:buChar char="•"/>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77</a:t>
            </a:fld>
            <a:endParaRPr lang="en-US" altLang="en-US" dirty="0">
              <a:solidFill>
                <a:prstClr val="white"/>
              </a:solidFill>
            </a:endParaRPr>
          </a:p>
        </p:txBody>
      </p:sp>
    </p:spTree>
    <p:extLst>
      <p:ext uri="{BB962C8B-B14F-4D97-AF65-F5344CB8AC3E}">
        <p14:creationId xmlns:p14="http://schemas.microsoft.com/office/powerpoint/2010/main" val="3890017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SUPPLEMENT</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78</a:t>
            </a:fld>
            <a:endParaRPr lang="en-US" altLang="en-US" dirty="0">
              <a:solidFill>
                <a:prstClr val="white"/>
              </a:solidFill>
            </a:endParaRPr>
          </a:p>
        </p:txBody>
      </p:sp>
    </p:spTree>
    <p:extLst>
      <p:ext uri="{BB962C8B-B14F-4D97-AF65-F5344CB8AC3E}">
        <p14:creationId xmlns:p14="http://schemas.microsoft.com/office/powerpoint/2010/main" val="9124363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a:t>Upstream Algorithm Issue</a:t>
            </a:r>
            <a:br>
              <a:rPr lang="en-US" dirty="0"/>
            </a:br>
            <a:r>
              <a:rPr lang="en-US" dirty="0"/>
              <a:t>Impact of LWIR FPM Anomaly</a:t>
            </a:r>
          </a:p>
        </p:txBody>
      </p:sp>
      <p:sp>
        <p:nvSpPr>
          <p:cNvPr id="3" name="Text Placeholder 2"/>
          <p:cNvSpPr>
            <a:spLocks noGrp="1"/>
          </p:cNvSpPr>
          <p:nvPr>
            <p:ph type="body" idx="1"/>
          </p:nvPr>
        </p:nvSpPr>
        <p:spPr/>
        <p:txBody>
          <a:bodyPr/>
          <a:lstStyle/>
          <a:p>
            <a:r>
              <a:rPr lang="en-US" dirty="0"/>
              <a:t>GOES-17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79</a:t>
            </a:fld>
            <a:endParaRPr lang="en-US" altLang="en-US" dirty="0">
              <a:solidFill>
                <a:prstClr val="white"/>
              </a:solidFill>
            </a:endParaRPr>
          </a:p>
        </p:txBody>
      </p:sp>
    </p:spTree>
    <p:extLst>
      <p:ext uri="{BB962C8B-B14F-4D97-AF65-F5344CB8AC3E}">
        <p14:creationId xmlns:p14="http://schemas.microsoft.com/office/powerpoint/2010/main" val="1212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4100617949"/>
              </p:ext>
            </p:extLst>
          </p:nvPr>
        </p:nvGraphicFramePr>
        <p:xfrm>
          <a:off x="198439" y="1209182"/>
          <a:ext cx="8760626" cy="3652605"/>
        </p:xfrm>
        <a:graphic>
          <a:graphicData uri="http://schemas.openxmlformats.org/drawingml/2006/table">
            <a:tbl>
              <a:tblPr>
                <a:noFill/>
              </a:tblPr>
              <a:tblGrid>
                <a:gridCol w="776601">
                  <a:extLst>
                    <a:ext uri="{9D8B030D-6E8A-4147-A177-3AD203B41FA5}">
                      <a16:colId xmlns:a16="http://schemas.microsoft.com/office/drawing/2014/main" val="20000"/>
                    </a:ext>
                  </a:extLst>
                </a:gridCol>
                <a:gridCol w="2501585">
                  <a:extLst>
                    <a:ext uri="{9D8B030D-6E8A-4147-A177-3AD203B41FA5}">
                      <a16:colId xmlns:a16="http://schemas.microsoft.com/office/drawing/2014/main" val="20001"/>
                    </a:ext>
                  </a:extLst>
                </a:gridCol>
                <a:gridCol w="3257238">
                  <a:extLst>
                    <a:ext uri="{9D8B030D-6E8A-4147-A177-3AD203B41FA5}">
                      <a16:colId xmlns:a16="http://schemas.microsoft.com/office/drawing/2014/main" val="20002"/>
                    </a:ext>
                  </a:extLst>
                </a:gridCol>
                <a:gridCol w="992303">
                  <a:extLst>
                    <a:ext uri="{9D8B030D-6E8A-4147-A177-3AD203B41FA5}">
                      <a16:colId xmlns:a16="http://schemas.microsoft.com/office/drawing/2014/main" val="20003"/>
                    </a:ext>
                  </a:extLst>
                </a:gridCol>
                <a:gridCol w="1232899">
                  <a:extLst>
                    <a:ext uri="{9D8B030D-6E8A-4147-A177-3AD203B41FA5}">
                      <a16:colId xmlns:a16="http://schemas.microsoft.com/office/drawing/2014/main" val="20004"/>
                    </a:ext>
                  </a:extLst>
                </a:gridCol>
              </a:tblGrid>
              <a:tr h="0">
                <a:tc>
                  <a:txBody>
                    <a:bodyPr/>
                    <a:lstStyle/>
                    <a:p>
                      <a:pPr marL="0" marR="0" lvl="0" indent="0" algn="ctr" rtl="0">
                        <a:spcBef>
                          <a:spcPts val="0"/>
                        </a:spcBef>
                        <a:buSzPct val="25000"/>
                        <a:buNone/>
                      </a:pPr>
                      <a:r>
                        <a:rPr lang="en-US" sz="1600" b="1" u="none" strike="noStrike" cap="none" dirty="0">
                          <a:solidFill>
                            <a:schemeClr val="lt1"/>
                          </a:solidFill>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Description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89725">
                <a:tc>
                  <a:txBody>
                    <a:bodyPr/>
                    <a:lstStyle/>
                    <a:p>
                      <a:pPr algn="ctr" fontAlgn="b"/>
                      <a:r>
                        <a:rPr lang="en-US" sz="1200" b="0" i="0" u="none" strike="noStrike" dirty="0">
                          <a:solidFill>
                            <a:srgbClr val="000000"/>
                          </a:solidFill>
                          <a:effectLst/>
                          <a:latin typeface="+mn-lt"/>
                        </a:rPr>
                        <a:t>ADR 758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mn-lt"/>
                        </a:rPr>
                        <a:t> Mismatched zonal averages and ‘</a:t>
                      </a:r>
                      <a:r>
                        <a:rPr lang="en-US" sz="1200" b="0" i="0" u="none" strike="noStrike" dirty="0" err="1">
                          <a:solidFill>
                            <a:srgbClr val="000000"/>
                          </a:solidFill>
                          <a:effectLst/>
                          <a:latin typeface="+mn-lt"/>
                        </a:rPr>
                        <a:t>latitude_band_bounds</a:t>
                      </a:r>
                      <a:r>
                        <a:rPr lang="en-US" sz="1200" b="0" i="0" u="none" strike="noStrike" dirty="0">
                          <a:solidFill>
                            <a:srgbClr val="000000"/>
                          </a:solidFill>
                          <a:effectLst/>
                          <a:latin typeface="+mn-lt"/>
                        </a:rPr>
                        <a:t>’</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200" b="0" i="0" u="none" strike="noStrike" baseline="0" dirty="0">
                          <a:solidFill>
                            <a:srgbClr val="000000"/>
                          </a:solidFill>
                          <a:effectLst/>
                          <a:latin typeface="+mn-lt"/>
                        </a:rPr>
                        <a:t>Leads to incorrect interpretation of zonal averages.</a:t>
                      </a:r>
                      <a:endParaRPr lang="en-US" sz="1200" b="0" i="0" u="none" strike="noStrike" dirty="0">
                        <a:solidFill>
                          <a:srgbClr val="000000"/>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rgbClr val="000000"/>
                          </a:solidFill>
                          <a:effectLst/>
                          <a:latin typeface="+mn-lt"/>
                        </a:rPr>
                        <a:t>PR.07.10.00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89725">
                <a:tc>
                  <a:txBody>
                    <a:bodyPr/>
                    <a:lstStyle/>
                    <a:p>
                      <a:pPr algn="ctr" fontAlgn="b"/>
                      <a:r>
                        <a:rPr lang="en-US" sz="1200" b="0" i="0" u="none" strike="noStrike" dirty="0">
                          <a:solidFill>
                            <a:srgbClr val="000000"/>
                          </a:solidFill>
                          <a:effectLst/>
                          <a:latin typeface="+mn-lt"/>
                        </a:rPr>
                        <a:t>ADR 920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dirty="0"/>
                        <a:t>Incorrect</a:t>
                      </a:r>
                      <a:r>
                        <a:rPr lang="en-US" sz="1200" baseline="0" dirty="0"/>
                        <a:t> </a:t>
                      </a:r>
                      <a:r>
                        <a:rPr lang="en-US" sz="1200" dirty="0"/>
                        <a:t>latitude band percentage metadata</a:t>
                      </a:r>
                      <a:endParaRPr lang="en-US" sz="1200" b="0" i="0" u="none" strike="noStrike" dirty="0">
                        <a:solidFill>
                          <a:srgbClr val="000000"/>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effectLst/>
                          <a:latin typeface="+mn-lt"/>
                        </a:rPr>
                        <a:t>Leads to incorrect interpretation of zonal percentage metadata.</a:t>
                      </a:r>
                      <a:endParaRPr lang="en-US" sz="1200" b="0" i="0" u="none" strike="noStrike" dirty="0">
                        <a:solidFill>
                          <a:srgbClr val="000000"/>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rgbClr val="000000"/>
                          </a:solidFill>
                          <a:effectLst/>
                          <a:latin typeface="+mn-lt"/>
                        </a:rPr>
                        <a:t>To be fixed when Enterprise Algorithm delivered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On hold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9634793"/>
                  </a:ext>
                </a:extLst>
              </a:tr>
              <a:tr h="389725">
                <a:tc>
                  <a:txBody>
                    <a:bodyPr/>
                    <a:lstStyle/>
                    <a:p>
                      <a:pPr algn="ctr" fontAlgn="b"/>
                      <a:r>
                        <a:rPr lang="en-US" sz="1200" b="0" i="0" u="none" strike="noStrike" dirty="0">
                          <a:solidFill>
                            <a:srgbClr val="000000"/>
                          </a:solidFill>
                          <a:effectLst/>
                          <a:latin typeface="+mn-lt"/>
                        </a:rPr>
                        <a:t>ADR 801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t>Flag to indicate source of TPW is incorrectly set</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t>Cannot identify source (ABI or model) of TPW used in AOD retrieval; hinders deep-dive analysis.</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chemeClr val="tx1"/>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C00000"/>
                          </a:solidFill>
                          <a:effectLst/>
                          <a:latin typeface="+mn-lt"/>
                        </a:rPr>
                        <a:t>On hold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89725">
                <a:tc>
                  <a:txBody>
                    <a:bodyPr/>
                    <a:lstStyle/>
                    <a:p>
                      <a:pPr algn="ctr" fontAlgn="b"/>
                      <a:r>
                        <a:rPr lang="en-US" sz="1200" b="0" i="0" u="none" strike="noStrike" dirty="0">
                          <a:solidFill>
                            <a:srgbClr val="000000"/>
                          </a:solidFill>
                          <a:effectLst/>
                          <a:latin typeface="+mn-lt"/>
                        </a:rPr>
                        <a:t>ADR 899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t>Optimize TPW usage</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t>Find a solution to allow AOD use current Sounding TPW, either through reducing the time delay for TPW or through a new executive allowing for a timeout of a 'critical' input before going to the backup input."</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rgbClr val="000000"/>
                          </a:solidFill>
                          <a:effectLst/>
                          <a:latin typeface="+mn-lt"/>
                        </a:rPr>
                        <a:t>Needs</a:t>
                      </a:r>
                      <a:r>
                        <a:rPr lang="en-US" sz="1200" b="0" i="0" u="none" strike="noStrike" baseline="0" dirty="0">
                          <a:solidFill>
                            <a:srgbClr val="000000"/>
                          </a:solidFill>
                          <a:effectLst/>
                          <a:latin typeface="+mn-lt"/>
                        </a:rPr>
                        <a:t> </a:t>
                      </a:r>
                      <a:r>
                        <a:rPr lang="en-US" sz="1200" b="0" i="0" u="none" strike="noStrike" dirty="0">
                          <a:solidFill>
                            <a:srgbClr val="000000"/>
                          </a:solidFill>
                          <a:effectLst/>
                          <a:latin typeface="+mn-lt"/>
                        </a:rPr>
                        <a:t>L2 Infrastructure work</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On hold</a:t>
                      </a:r>
                    </a:p>
                    <a:p>
                      <a:pPr algn="ctr" fontAlgn="b"/>
                      <a:endParaRPr lang="en-US" sz="1200" b="0" i="0" u="none" strike="noStrike" dirty="0">
                        <a:solidFill>
                          <a:srgbClr val="FF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2464239"/>
                  </a:ext>
                </a:extLst>
              </a:tr>
              <a:tr h="389725">
                <a:tc>
                  <a:txBody>
                    <a:bodyPr/>
                    <a:lstStyle/>
                    <a:p>
                      <a:pPr algn="ctr" fontAlgn="b"/>
                      <a:r>
                        <a:rPr lang="en-US" sz="1200" b="0" i="0" u="none" strike="noStrike" dirty="0">
                          <a:solidFill>
                            <a:srgbClr val="000000"/>
                          </a:solidFill>
                          <a:effectLst/>
                          <a:latin typeface="+mn-lt"/>
                        </a:rPr>
                        <a:t>ADR 818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mn-lt"/>
                        </a:rPr>
                        <a:t>Inconsistency in spatial coverage between M3 (M6) and M4</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mn-lt"/>
                        </a:rPr>
                        <a:t>Smaller spatial coverage from M4 than from M3.</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Solution</a:t>
                      </a:r>
                      <a:r>
                        <a:rPr lang="en-US" sz="1200" b="0" i="0" u="none" strike="noStrike" baseline="0" dirty="0">
                          <a:solidFill>
                            <a:srgbClr val="000000"/>
                          </a:solidFill>
                          <a:effectLst/>
                          <a:latin typeface="+mn-lt"/>
                        </a:rPr>
                        <a:t> is known</a:t>
                      </a:r>
                      <a:endParaRPr lang="en-US"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C00000"/>
                          </a:solidFill>
                          <a:effectLst/>
                          <a:latin typeface="+mn-lt"/>
                        </a:rPr>
                        <a:t>In analysis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89725">
                <a:tc>
                  <a:txBody>
                    <a:bodyPr/>
                    <a:lstStyle/>
                    <a:p>
                      <a:pPr algn="ctr" fontAlgn="b"/>
                      <a:r>
                        <a:rPr lang="en-US" sz="1200" b="0" i="0" u="none" strike="noStrike" baseline="0" dirty="0">
                          <a:solidFill>
                            <a:srgbClr val="000000"/>
                          </a:solidFill>
                          <a:effectLst/>
                          <a:latin typeface="+mn-lt"/>
                        </a:rPr>
                        <a:t>ADR 947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Occasional</a:t>
                      </a:r>
                      <a:r>
                        <a:rPr lang="en-US" sz="1200" b="0" i="0" u="none" strike="noStrike" kern="1200" baseline="0" dirty="0">
                          <a:solidFill>
                            <a:srgbClr val="000000"/>
                          </a:solidFill>
                          <a:effectLst/>
                          <a:latin typeface="+mn-lt"/>
                          <a:ea typeface="+mn-ea"/>
                          <a:cs typeface="+mn-cs"/>
                        </a:rPr>
                        <a:t> missing data blocks</a:t>
                      </a:r>
                      <a:endParaRPr lang="en-US" sz="1200" b="0" i="0" u="none" strike="noStrike" dirty="0">
                        <a:solidFill>
                          <a:srgbClr val="000000"/>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457200" rtl="0" eaLnBrk="1" fontAlgn="b" latinLnBrk="0" hangingPunct="1"/>
                      <a:r>
                        <a:rPr lang="en-US" sz="1200" b="0" i="0" u="none" strike="noStrike" baseline="0" dirty="0">
                          <a:solidFill>
                            <a:srgbClr val="000000"/>
                          </a:solidFill>
                          <a:effectLst/>
                          <a:latin typeface="+mn-lt"/>
                        </a:rPr>
                        <a:t>Decreased spatial coverage; may miss events.</a:t>
                      </a:r>
                      <a:endParaRPr lang="en-US" sz="1200" b="0" i="0" u="none" strike="noStrike" kern="1200" dirty="0">
                        <a:solidFill>
                          <a:srgbClr val="000000"/>
                        </a:solidFill>
                        <a:effectLst/>
                        <a:latin typeface="+mn-lt"/>
                        <a:ea typeface="+mn-ea"/>
                        <a:cs typeface="+mn-cs"/>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fontAlgn="b"/>
                      <a:r>
                        <a:rPr lang="en-US" sz="1200" b="0" i="0" u="none" strike="noStrike" dirty="0">
                          <a:solidFill>
                            <a:srgbClr val="000000"/>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In</a:t>
                      </a:r>
                      <a:r>
                        <a:rPr lang="en-US" sz="1200" b="0" i="0" u="none" strike="noStrike" baseline="0" dirty="0">
                          <a:solidFill>
                            <a:srgbClr val="C00000"/>
                          </a:solidFill>
                          <a:effectLst/>
                          <a:latin typeface="+mn-lt"/>
                        </a:rPr>
                        <a:t> analysis</a:t>
                      </a:r>
                      <a:endParaRPr lang="en-US" sz="1200" b="0" i="0" u="none" strike="noStrike" dirty="0">
                        <a:solidFill>
                          <a:srgbClr val="C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8266610"/>
                  </a:ext>
                </a:extLst>
              </a:tr>
            </a:tbl>
          </a:graphicData>
        </a:graphic>
      </p:graphicFrame>
      <p:sp>
        <p:nvSpPr>
          <p:cNvPr id="11" name="Title 1"/>
          <p:cNvSpPr>
            <a:spLocks noGrp="1"/>
          </p:cNvSpPr>
          <p:nvPr>
            <p:ph type="title"/>
          </p:nvPr>
        </p:nvSpPr>
        <p:spPr>
          <a:xfrm>
            <a:off x="1550708" y="259617"/>
            <a:ext cx="6408821" cy="968626"/>
          </a:xfrm>
        </p:spPr>
        <p:txBody>
          <a:bodyPr/>
          <a:lstStyle/>
          <a:p>
            <a:r>
              <a:rPr lang="en-US" sz="2800" dirty="0"/>
              <a:t>ADRs Installed or in Progress</a:t>
            </a:r>
            <a:br>
              <a:rPr lang="en-US" sz="2800" dirty="0"/>
            </a:br>
            <a:endParaRPr lang="en-US" sz="2000" dirty="0"/>
          </a:p>
        </p:txBody>
      </p:sp>
      <p:grpSp>
        <p:nvGrpSpPr>
          <p:cNvPr id="12" name="Group 11"/>
          <p:cNvGrpSpPr/>
          <p:nvPr/>
        </p:nvGrpSpPr>
        <p:grpSpPr>
          <a:xfrm>
            <a:off x="2530292" y="6322642"/>
            <a:ext cx="4519746" cy="285874"/>
            <a:chOff x="148222" y="6494415"/>
            <a:chExt cx="8743983" cy="307777"/>
          </a:xfrm>
        </p:grpSpPr>
        <p:sp>
          <p:nvSpPr>
            <p:cNvPr id="13" name="TextBox 12"/>
            <p:cNvSpPr txBox="1"/>
            <p:nvPr/>
          </p:nvSpPr>
          <p:spPr>
            <a:xfrm>
              <a:off x="148222" y="6494415"/>
              <a:ext cx="3148280" cy="307777"/>
            </a:xfrm>
            <a:prstGeom prst="rect">
              <a:avLst/>
            </a:prstGeom>
            <a:solidFill>
              <a:srgbClr val="3A863A"/>
            </a:solidFill>
          </p:spPr>
          <p:txBody>
            <a:bodyPr wrap="square" rtlCol="0">
              <a:spAutoFit/>
            </a:bodyPr>
            <a:lstStyle/>
            <a:p>
              <a:pPr algn="ctr"/>
              <a:r>
                <a:rPr lang="en-US" sz="1200" dirty="0">
                  <a:solidFill>
                    <a:schemeClr val="bg1"/>
                  </a:solidFill>
                </a:rPr>
                <a:t>Little Impact</a:t>
              </a:r>
            </a:p>
          </p:txBody>
        </p:sp>
        <p:sp>
          <p:nvSpPr>
            <p:cNvPr id="14" name="TextBox 13"/>
            <p:cNvSpPr txBox="1"/>
            <p:nvPr/>
          </p:nvSpPr>
          <p:spPr>
            <a:xfrm>
              <a:off x="3164282" y="6494415"/>
              <a:ext cx="2871215" cy="307777"/>
            </a:xfrm>
            <a:prstGeom prst="rect">
              <a:avLst/>
            </a:prstGeom>
            <a:solidFill>
              <a:srgbClr val="FFCC00"/>
            </a:solidFill>
          </p:spPr>
          <p:txBody>
            <a:bodyPr wrap="square" rtlCol="0">
              <a:spAutoFit/>
            </a:bodyPr>
            <a:lstStyle/>
            <a:p>
              <a:pPr algn="ctr"/>
              <a:r>
                <a:rPr lang="en-US" sz="1200" dirty="0"/>
                <a:t>Moderate Impact</a:t>
              </a:r>
            </a:p>
          </p:txBody>
        </p:sp>
        <p:sp>
          <p:nvSpPr>
            <p:cNvPr id="15" name="TextBox 14"/>
            <p:cNvSpPr txBox="1"/>
            <p:nvPr/>
          </p:nvSpPr>
          <p:spPr>
            <a:xfrm>
              <a:off x="6030133" y="6495709"/>
              <a:ext cx="2862072" cy="305185"/>
            </a:xfrm>
            <a:prstGeom prst="rect">
              <a:avLst/>
            </a:prstGeom>
            <a:solidFill>
              <a:srgbClr val="C00000"/>
            </a:solidFill>
          </p:spPr>
          <p:txBody>
            <a:bodyPr wrap="square" rtlCol="0">
              <a:spAutoFit/>
            </a:bodyPr>
            <a:lstStyle/>
            <a:p>
              <a:pPr algn="ctr"/>
              <a:r>
                <a:rPr lang="en-US" sz="1200" dirty="0">
                  <a:solidFill>
                    <a:schemeClr val="bg1"/>
                  </a:solidFill>
                </a:rPr>
                <a:t>Big Impact</a:t>
              </a:r>
            </a:p>
          </p:txBody>
        </p:sp>
      </p:gr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8</a:t>
            </a:fld>
            <a:endParaRPr lang="en-US" altLang="en-US" dirty="0">
              <a:solidFill>
                <a:prstClr val="white"/>
              </a:solidFill>
            </a:endParaRPr>
          </a:p>
        </p:txBody>
      </p:sp>
      <p:sp>
        <p:nvSpPr>
          <p:cNvPr id="3" name="TextBox 2"/>
          <p:cNvSpPr txBox="1"/>
          <p:nvPr/>
        </p:nvSpPr>
        <p:spPr>
          <a:xfrm>
            <a:off x="282168" y="4972051"/>
            <a:ext cx="8593168" cy="1495424"/>
          </a:xfrm>
          <a:prstGeom prst="rect">
            <a:avLst/>
          </a:prstGeom>
          <a:noFill/>
        </p:spPr>
        <p:txBody>
          <a:bodyPr wrap="square" rtlCol="0">
            <a:normAutofit/>
          </a:bodyPr>
          <a:lstStyle/>
          <a:p>
            <a:pPr marL="285750" indent="-285750">
              <a:spcAft>
                <a:spcPts val="600"/>
              </a:spcAft>
              <a:buFont typeface="Arial" panose="020B0604020202020204" pitchFamily="34" charset="0"/>
              <a:buChar char="•"/>
            </a:pPr>
            <a:r>
              <a:rPr lang="en-US" sz="1800" dirty="0">
                <a:solidFill>
                  <a:schemeClr val="bg1"/>
                </a:solidFill>
              </a:rPr>
              <a:t>Applies to both G16 and G17.</a:t>
            </a:r>
          </a:p>
          <a:p>
            <a:pPr marL="285750" indent="-285750">
              <a:spcAft>
                <a:spcPts val="600"/>
              </a:spcAft>
              <a:buFont typeface="Arial" panose="020B0604020202020204" pitchFamily="34" charset="0"/>
              <a:buChar char="•"/>
            </a:pPr>
            <a:r>
              <a:rPr lang="en-US" sz="1800" dirty="0">
                <a:solidFill>
                  <a:schemeClr val="bg1"/>
                </a:solidFill>
              </a:rPr>
              <a:t>No “Big Impact” items.</a:t>
            </a:r>
          </a:p>
          <a:p>
            <a:pPr marL="285750" indent="-285750">
              <a:spcAft>
                <a:spcPts val="600"/>
              </a:spcAft>
              <a:buFont typeface="Arial" panose="020B0604020202020204" pitchFamily="34" charset="0"/>
              <a:buChar char="•"/>
            </a:pPr>
            <a:r>
              <a:rPr lang="en-US" sz="1800" dirty="0">
                <a:solidFill>
                  <a:schemeClr val="bg1"/>
                </a:solidFill>
              </a:rPr>
              <a:t>None of these affects product quality in terms of accuracy and precision, except maybe ADR899.</a:t>
            </a:r>
          </a:p>
        </p:txBody>
      </p:sp>
    </p:spTree>
    <p:extLst>
      <p:ext uri="{BB962C8B-B14F-4D97-AF65-F5344CB8AC3E}">
        <p14:creationId xmlns:p14="http://schemas.microsoft.com/office/powerpoint/2010/main" val="3422834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80</a:t>
            </a:fld>
            <a:endParaRPr lang="en-US" altLang="en-US" dirty="0">
              <a:solidFill>
                <a:prstClr val="white"/>
              </a:solidFill>
            </a:endParaRPr>
          </a:p>
        </p:txBody>
      </p:sp>
      <p:sp>
        <p:nvSpPr>
          <p:cNvPr id="3" name="Title 1"/>
          <p:cNvSpPr>
            <a:spLocks noGrp="1"/>
          </p:cNvSpPr>
          <p:nvPr>
            <p:ph type="title"/>
          </p:nvPr>
        </p:nvSpPr>
        <p:spPr>
          <a:xfrm>
            <a:off x="838200" y="205263"/>
            <a:ext cx="7415462" cy="1325563"/>
          </a:xfrm>
        </p:spPr>
        <p:txBody>
          <a:bodyPr/>
          <a:lstStyle/>
          <a:p>
            <a:pPr algn="ctr"/>
            <a:r>
              <a:rPr lang="en-US" sz="3200" dirty="0"/>
              <a:t>Evaluation Strategy</a:t>
            </a:r>
            <a:endParaRPr lang="en-US" sz="3200" dirty="0">
              <a:latin typeface="+mn-lt"/>
            </a:endParaRPr>
          </a:p>
        </p:txBody>
      </p:sp>
      <p:sp>
        <p:nvSpPr>
          <p:cNvPr id="5" name="Content Placeholder 2"/>
          <p:cNvSpPr txBox="1">
            <a:spLocks/>
          </p:cNvSpPr>
          <p:nvPr/>
        </p:nvSpPr>
        <p:spPr bwMode="auto">
          <a:xfrm>
            <a:off x="255307" y="1249680"/>
            <a:ext cx="8680146" cy="56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lnSpcReduction="10000"/>
          </a:bodyPr>
          <a:lstStyle>
            <a:lvl1pPr marL="0" indent="0" algn="l"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Test the impact of ABI FPM temperature on GOES-17 AOD product during the time of rapid FPM temperature change for </a:t>
            </a:r>
            <a:r>
              <a:rPr lang="en-US" sz="2800" b="1" dirty="0">
                <a:solidFill>
                  <a:srgbClr val="FFFF00"/>
                </a:solidFill>
              </a:rPr>
              <a:t>1300 – 1600 UTC on 02/26/2019</a:t>
            </a:r>
            <a:r>
              <a:rPr lang="en-US" sz="2800" b="1" dirty="0">
                <a:solidFill>
                  <a:schemeClr val="bg1"/>
                </a:solidFill>
              </a:rPr>
              <a:t>. </a:t>
            </a:r>
          </a:p>
          <a:p>
            <a:pPr marL="342900" indent="-342900">
              <a:buFont typeface="Arial" panose="020B0604020202020204" pitchFamily="34" charset="0"/>
              <a:buChar char="•"/>
            </a:pPr>
            <a:r>
              <a:rPr lang="en-US" sz="2800" dirty="0">
                <a:solidFill>
                  <a:schemeClr val="bg1"/>
                </a:solidFill>
              </a:rPr>
              <a:t>Run the AOD algorithm offline using M6 GOES-17 data with predictive calibration applied and the latest cloud mask product (based on the predictive calibration).  </a:t>
            </a:r>
          </a:p>
          <a:p>
            <a:pPr marL="914400" lvl="1" indent="-457200">
              <a:buFont typeface="Arial" panose="020B0604020202020204" pitchFamily="34" charset="0"/>
              <a:buChar char="•"/>
            </a:pPr>
            <a:r>
              <a:rPr lang="en-US" sz="2400" dirty="0">
                <a:solidFill>
                  <a:schemeClr val="bg1"/>
                </a:solidFill>
              </a:rPr>
              <a:t>Case “</a:t>
            </a:r>
            <a:r>
              <a:rPr lang="en-US" sz="2400" b="1" dirty="0">
                <a:solidFill>
                  <a:schemeClr val="bg1"/>
                </a:solidFill>
              </a:rPr>
              <a:t>GOES17</a:t>
            </a:r>
            <a:r>
              <a:rPr lang="en-US" sz="2400" dirty="0">
                <a:solidFill>
                  <a:schemeClr val="bg1"/>
                </a:solidFill>
              </a:rPr>
              <a:t>”: offline run using operational radiance and clear sky mask.</a:t>
            </a:r>
          </a:p>
          <a:p>
            <a:pPr marL="914400" lvl="1" indent="-457200">
              <a:buFont typeface="Arial" panose="020B0604020202020204" pitchFamily="34" charset="0"/>
              <a:buChar char="•"/>
            </a:pPr>
            <a:r>
              <a:rPr lang="en-US" sz="2400" dirty="0">
                <a:solidFill>
                  <a:schemeClr val="bg1"/>
                </a:solidFill>
              </a:rPr>
              <a:t>Case “</a:t>
            </a:r>
            <a:r>
              <a:rPr lang="en-US" sz="2400" b="1" dirty="0">
                <a:solidFill>
                  <a:schemeClr val="bg1"/>
                </a:solidFill>
              </a:rPr>
              <a:t>GOES17PC</a:t>
            </a:r>
            <a:r>
              <a:rPr lang="en-US" sz="2400" dirty="0">
                <a:solidFill>
                  <a:schemeClr val="bg1"/>
                </a:solidFill>
              </a:rPr>
              <a:t>”: offline run using both radiance (BT14) and cloud mask with predicted calibration.</a:t>
            </a:r>
          </a:p>
          <a:p>
            <a:pPr marL="914400" lvl="1" indent="-457200">
              <a:buFont typeface="Arial" panose="020B0604020202020204" pitchFamily="34" charset="0"/>
              <a:buChar char="•"/>
            </a:pPr>
            <a:r>
              <a:rPr lang="en-US" sz="2400" dirty="0">
                <a:solidFill>
                  <a:schemeClr val="bg1"/>
                </a:solidFill>
              </a:rPr>
              <a:t>Case “</a:t>
            </a:r>
            <a:r>
              <a:rPr lang="en-US" sz="2400" b="1" dirty="0">
                <a:solidFill>
                  <a:schemeClr val="bg1"/>
                </a:solidFill>
              </a:rPr>
              <a:t>GOES16</a:t>
            </a:r>
            <a:r>
              <a:rPr lang="en-US" sz="2400" dirty="0">
                <a:solidFill>
                  <a:schemeClr val="bg1"/>
                </a:solidFill>
              </a:rPr>
              <a:t>”: offline run using G16 operational radiance and clear sky mask for comparison.</a:t>
            </a:r>
          </a:p>
          <a:p>
            <a:pPr lvl="1"/>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30719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81</a:t>
            </a:fld>
            <a:endParaRPr lang="en-US" altLang="en-US" dirty="0">
              <a:solidFill>
                <a:prstClr val="white"/>
              </a:solidFill>
            </a:endParaRPr>
          </a:p>
        </p:txBody>
      </p:sp>
      <p:sp>
        <p:nvSpPr>
          <p:cNvPr id="3" name="Title 3"/>
          <p:cNvSpPr>
            <a:spLocks noGrp="1"/>
          </p:cNvSpPr>
          <p:nvPr>
            <p:ph type="title"/>
          </p:nvPr>
        </p:nvSpPr>
        <p:spPr>
          <a:xfrm>
            <a:off x="1498059" y="392858"/>
            <a:ext cx="6099243" cy="662782"/>
          </a:xfrm>
        </p:spPr>
        <p:txBody>
          <a:bodyPr>
            <a:normAutofit/>
          </a:bodyPr>
          <a:lstStyle/>
          <a:p>
            <a:pPr algn="ctr">
              <a:lnSpc>
                <a:spcPct val="80000"/>
              </a:lnSpc>
            </a:pPr>
            <a:r>
              <a:rPr lang="en-US" sz="3200">
                <a:latin typeface="+mn-lt"/>
              </a:rPr>
              <a:t>Overlap </a:t>
            </a:r>
            <a:r>
              <a:rPr lang="en-US" sz="3200" dirty="0">
                <a:latin typeface="+mn-lt"/>
              </a:rPr>
              <a:t>Area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7383"/>
            <a:ext cx="4572000" cy="5715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993" y="1157383"/>
            <a:ext cx="4572000" cy="5715000"/>
          </a:xfrm>
          <a:prstGeom prst="rect">
            <a:avLst/>
          </a:prstGeom>
        </p:spPr>
      </p:pic>
    </p:spTree>
    <p:extLst>
      <p:ext uri="{BB962C8B-B14F-4D97-AF65-F5344CB8AC3E}">
        <p14:creationId xmlns:p14="http://schemas.microsoft.com/office/powerpoint/2010/main" val="4046959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82</a:t>
            </a:fld>
            <a:endParaRPr lang="en-US" altLang="en-US" dirty="0">
              <a:solidFill>
                <a:prstClr val="white"/>
              </a:solidFill>
            </a:endParaRPr>
          </a:p>
        </p:txBody>
      </p:sp>
      <p:sp>
        <p:nvSpPr>
          <p:cNvPr id="3" name="Title 3"/>
          <p:cNvSpPr>
            <a:spLocks noGrp="1"/>
          </p:cNvSpPr>
          <p:nvPr>
            <p:ph type="title"/>
          </p:nvPr>
        </p:nvSpPr>
        <p:spPr>
          <a:xfrm>
            <a:off x="-608597" y="392858"/>
            <a:ext cx="10515600" cy="662782"/>
          </a:xfrm>
        </p:spPr>
        <p:txBody>
          <a:bodyPr>
            <a:normAutofit/>
          </a:bodyPr>
          <a:lstStyle/>
          <a:p>
            <a:pPr algn="ctr">
              <a:lnSpc>
                <a:spcPct val="80000"/>
              </a:lnSpc>
            </a:pPr>
            <a:r>
              <a:rPr lang="en-US" sz="3200" dirty="0">
                <a:latin typeface="+mn-lt"/>
              </a:rPr>
              <a:t>Selected Overlap Area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714" b="8979"/>
          <a:stretch/>
        </p:blipFill>
        <p:spPr>
          <a:xfrm>
            <a:off x="259341" y="1413414"/>
            <a:ext cx="4286250" cy="457058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850" b="8571"/>
          <a:stretch/>
        </p:blipFill>
        <p:spPr>
          <a:xfrm>
            <a:off x="4649203" y="1413414"/>
            <a:ext cx="4286250" cy="4585162"/>
          </a:xfrm>
          <a:prstGeom prst="rect">
            <a:avLst/>
          </a:prstGeom>
        </p:spPr>
      </p:pic>
    </p:spTree>
    <p:extLst>
      <p:ext uri="{BB962C8B-B14F-4D97-AF65-F5344CB8AC3E}">
        <p14:creationId xmlns:p14="http://schemas.microsoft.com/office/powerpoint/2010/main" val="1806617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1085"/>
          <a:stretch/>
        </p:blipFill>
        <p:spPr>
          <a:xfrm>
            <a:off x="771525" y="1303044"/>
            <a:ext cx="3931920" cy="23637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41142"/>
          <a:stretch/>
        </p:blipFill>
        <p:spPr>
          <a:xfrm>
            <a:off x="4572000" y="1303044"/>
            <a:ext cx="3931920" cy="2361436"/>
          </a:xfrm>
          <a:prstGeom prst="rect">
            <a:avLst/>
          </a:prstGeom>
        </p:spPr>
      </p:pic>
      <p:sp>
        <p:nvSpPr>
          <p:cNvPr id="2" name="Title 1"/>
          <p:cNvSpPr>
            <a:spLocks noGrp="1"/>
          </p:cNvSpPr>
          <p:nvPr>
            <p:ph type="title"/>
          </p:nvPr>
        </p:nvSpPr>
        <p:spPr/>
        <p:txBody>
          <a:bodyPr/>
          <a:lstStyle/>
          <a:p>
            <a:r>
              <a:rPr lang="en-US" sz="3200" dirty="0"/>
              <a:t>Number of Retrievals vs. Time of Day</a:t>
            </a:r>
          </a:p>
        </p:txBody>
      </p:sp>
      <p:sp>
        <p:nvSpPr>
          <p:cNvPr id="3" name="Content Placeholder 2"/>
          <p:cNvSpPr>
            <a:spLocks noGrp="1"/>
          </p:cNvSpPr>
          <p:nvPr>
            <p:ph idx="1"/>
          </p:nvPr>
        </p:nvSpPr>
        <p:spPr>
          <a:xfrm>
            <a:off x="695325" y="3952875"/>
            <a:ext cx="7808595" cy="2124075"/>
          </a:xfrm>
        </p:spPr>
        <p:txBody>
          <a:bodyPr>
            <a:normAutofit fontScale="70000" lnSpcReduction="20000"/>
          </a:bodyPr>
          <a:lstStyle/>
          <a:p>
            <a:r>
              <a:rPr lang="en-US" i="1" dirty="0"/>
              <a:t>Left</a:t>
            </a:r>
            <a:r>
              <a:rPr lang="en-US" dirty="0"/>
              <a:t>: </a:t>
            </a:r>
            <a:r>
              <a:rPr lang="en-US" dirty="0" err="1"/>
              <a:t>low+medium+high</a:t>
            </a:r>
            <a:r>
              <a:rPr lang="en-US" dirty="0"/>
              <a:t> quality; </a:t>
            </a:r>
            <a:r>
              <a:rPr lang="en-US" i="1" dirty="0"/>
              <a:t>Right</a:t>
            </a:r>
            <a:r>
              <a:rPr lang="en-US" dirty="0"/>
              <a:t>: only high quality.</a:t>
            </a:r>
          </a:p>
          <a:p>
            <a:r>
              <a:rPr lang="en-US" dirty="0"/>
              <a:t>Number of G17PC (PCAL) AOD retrievals is larger than that from G17 (without PCAL).</a:t>
            </a:r>
          </a:p>
          <a:p>
            <a:r>
              <a:rPr lang="en-US" dirty="0"/>
              <a:t>No high-quality retrievals from G17 until about 16 UTC.</a:t>
            </a:r>
          </a:p>
          <a:p>
            <a:r>
              <a:rPr lang="en-US" dirty="0"/>
              <a:t>PCAL significantly increases the number of retrievals; brings it closer to that from G16.</a:t>
            </a:r>
          </a:p>
          <a:p>
            <a:endParaRPr lang="en-US" dirty="0"/>
          </a:p>
          <a:p>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83</a:t>
            </a:fld>
            <a:endParaRPr lang="en-US" altLang="en-US" dirty="0">
              <a:solidFill>
                <a:prstClr val="white"/>
              </a:solidFill>
            </a:endParaRPr>
          </a:p>
        </p:txBody>
      </p:sp>
    </p:spTree>
    <p:extLst>
      <p:ext uri="{BB962C8B-B14F-4D97-AF65-F5344CB8AC3E}">
        <p14:creationId xmlns:p14="http://schemas.microsoft.com/office/powerpoint/2010/main" val="1789723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5201"/>
            <a:ext cx="3163824" cy="29159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656" y="1125201"/>
            <a:ext cx="3163824" cy="291592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176" y="1125201"/>
            <a:ext cx="3163824" cy="2915923"/>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40526"/>
          <a:stretch/>
        </p:blipFill>
        <p:spPr>
          <a:xfrm>
            <a:off x="0" y="2928394"/>
            <a:ext cx="3163824" cy="173421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b="40905"/>
          <a:stretch/>
        </p:blipFill>
        <p:spPr>
          <a:xfrm>
            <a:off x="2962656" y="2943823"/>
            <a:ext cx="3163824" cy="1723170"/>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b="39559"/>
          <a:stretch/>
        </p:blipFill>
        <p:spPr>
          <a:xfrm>
            <a:off x="5980176" y="2912663"/>
            <a:ext cx="3163824" cy="1762426"/>
          </a:xfrm>
          <a:prstGeom prst="rect">
            <a:avLst/>
          </a:prstGeom>
        </p:spPr>
      </p:pic>
      <p:sp>
        <p:nvSpPr>
          <p:cNvPr id="5" name="Title 4"/>
          <p:cNvSpPr>
            <a:spLocks noGrp="1"/>
          </p:cNvSpPr>
          <p:nvPr>
            <p:ph type="title"/>
          </p:nvPr>
        </p:nvSpPr>
        <p:spPr/>
        <p:txBody>
          <a:bodyPr/>
          <a:lstStyle/>
          <a:p>
            <a:r>
              <a:rPr lang="en-US" dirty="0"/>
              <a:t>AOD vs Time of Day</a:t>
            </a:r>
          </a:p>
        </p:txBody>
      </p:sp>
      <p:sp>
        <p:nvSpPr>
          <p:cNvPr id="6" name="Content Placeholder 5"/>
          <p:cNvSpPr>
            <a:spLocks noGrp="1"/>
          </p:cNvSpPr>
          <p:nvPr>
            <p:ph idx="1"/>
          </p:nvPr>
        </p:nvSpPr>
        <p:spPr>
          <a:xfrm>
            <a:off x="457200" y="4844346"/>
            <a:ext cx="8229600" cy="1785054"/>
          </a:xfrm>
        </p:spPr>
        <p:txBody>
          <a:bodyPr>
            <a:normAutofit fontScale="55000" lnSpcReduction="20000"/>
          </a:bodyPr>
          <a:lstStyle/>
          <a:p>
            <a:r>
              <a:rPr lang="en-US" i="1" dirty="0"/>
              <a:t>Top</a:t>
            </a:r>
            <a:r>
              <a:rPr lang="en-US" dirty="0"/>
              <a:t>: </a:t>
            </a:r>
            <a:r>
              <a:rPr lang="en-US" dirty="0" err="1"/>
              <a:t>low+medium+high</a:t>
            </a:r>
            <a:r>
              <a:rPr lang="en-US" dirty="0"/>
              <a:t> (all) quality; </a:t>
            </a:r>
            <a:r>
              <a:rPr lang="en-US" i="1" dirty="0"/>
              <a:t>Bottom</a:t>
            </a:r>
            <a:r>
              <a:rPr lang="en-US" dirty="0"/>
              <a:t>: only high quality.</a:t>
            </a:r>
          </a:p>
          <a:p>
            <a:r>
              <a:rPr lang="en-US" dirty="0"/>
              <a:t>Over water, PCAL decreases GOES-17 minus GOES-16 all-quality AOD difference (GOES17PC-GOES16). For high quality AOD PCAL does not make much difference.</a:t>
            </a:r>
          </a:p>
          <a:p>
            <a:r>
              <a:rPr lang="en-US" dirty="0"/>
              <a:t>Over land, there is no significant difference between using non-PCAL and PCAL reflectances, except maybe early hours when GOES17PC deviates more from GOES16. Likely view-angle related errors in AOD complicate reaching a conclusion.</a:t>
            </a:r>
          </a:p>
          <a:p>
            <a:endParaRPr lang="en-US" dirty="0"/>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solidFill>
                  <a:prstClr val="white"/>
                </a:solidFill>
              </a:rPr>
              <a:pPr/>
              <a:t>84</a:t>
            </a:fld>
            <a:endParaRPr lang="en-US" altLang="en-US" dirty="0">
              <a:solidFill>
                <a:prstClr val="white"/>
              </a:solidFill>
            </a:endParaRPr>
          </a:p>
        </p:txBody>
      </p:sp>
    </p:spTree>
    <p:extLst>
      <p:ext uri="{BB962C8B-B14F-4D97-AF65-F5344CB8AC3E}">
        <p14:creationId xmlns:p14="http://schemas.microsoft.com/office/powerpoint/2010/main" val="1154331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85</a:t>
            </a:fld>
            <a:endParaRPr lang="en-US" altLang="en-US" dirty="0">
              <a:solidFill>
                <a:prstClr val="white"/>
              </a:solidFill>
            </a:endParaRPr>
          </a:p>
        </p:txBody>
      </p:sp>
      <p:sp>
        <p:nvSpPr>
          <p:cNvPr id="4" name="Title 1"/>
          <p:cNvSpPr>
            <a:spLocks noGrp="1"/>
          </p:cNvSpPr>
          <p:nvPr>
            <p:ph type="title"/>
          </p:nvPr>
        </p:nvSpPr>
        <p:spPr>
          <a:xfrm>
            <a:off x="1828799" y="344520"/>
            <a:ext cx="5438275" cy="776923"/>
          </a:xfrm>
        </p:spPr>
        <p:txBody>
          <a:bodyPr/>
          <a:lstStyle/>
          <a:p>
            <a:pPr algn="ctr"/>
            <a:r>
              <a:rPr lang="en-US" sz="3200" dirty="0"/>
              <a:t>Impact of LWIR FPM Anomaly Summary</a:t>
            </a:r>
          </a:p>
        </p:txBody>
      </p:sp>
      <p:sp>
        <p:nvSpPr>
          <p:cNvPr id="5" name="Rectangle 4"/>
          <p:cNvSpPr/>
          <p:nvPr/>
        </p:nvSpPr>
        <p:spPr>
          <a:xfrm>
            <a:off x="228600" y="2063929"/>
            <a:ext cx="8854440" cy="3453253"/>
          </a:xfrm>
          <a:prstGeom prst="rect">
            <a:avLst/>
          </a:prstGeom>
        </p:spPr>
        <p:txBody>
          <a:bodyPr wrap="square">
            <a:spAutoFit/>
          </a:bodyPr>
          <a:lstStyle/>
          <a:p>
            <a:pPr marL="342900" indent="-342900" defTabSz="457200" fontAlgn="base">
              <a:spcBef>
                <a:spcPct val="20000"/>
              </a:spcBef>
              <a:spcAft>
                <a:spcPct val="0"/>
              </a:spcAft>
              <a:buFont typeface="Arial" panose="020B0604020202020204" pitchFamily="34" charset="0"/>
              <a:buChar char="•"/>
            </a:pPr>
            <a:r>
              <a:rPr lang="en-US" sz="2600" kern="1200" dirty="0">
                <a:solidFill>
                  <a:schemeClr val="bg1"/>
                </a:solidFill>
                <a:latin typeface="+mn-lt"/>
                <a:ea typeface="MS PGothic" panose="020B0600070205080204" pitchFamily="34" charset="-128"/>
                <a:cs typeface="+mn-cs"/>
              </a:rPr>
              <a:t>Over land, the comparison of GOES-17 and GOES-16 AOD retrievals is inconclusive, most likely due to view-angle induced differences in AOD for pixels where retrievals are attempted. </a:t>
            </a:r>
          </a:p>
          <a:p>
            <a:pPr marL="342900" indent="-342900" defTabSz="457200" fontAlgn="base">
              <a:spcBef>
                <a:spcPct val="20000"/>
              </a:spcBef>
              <a:spcAft>
                <a:spcPct val="0"/>
              </a:spcAft>
              <a:buFont typeface="Arial" panose="020B0604020202020204" pitchFamily="34" charset="0"/>
              <a:buChar char="•"/>
            </a:pPr>
            <a:endParaRPr lang="en-US" sz="2600" kern="1200" dirty="0">
              <a:solidFill>
                <a:schemeClr val="bg1"/>
              </a:solidFill>
              <a:latin typeface="+mn-lt"/>
              <a:ea typeface="MS PGothic" panose="020B0600070205080204" pitchFamily="34" charset="-128"/>
              <a:cs typeface="+mn-cs"/>
            </a:endParaRPr>
          </a:p>
          <a:p>
            <a:pPr marL="342900" indent="-342900" defTabSz="457200" fontAlgn="base">
              <a:spcBef>
                <a:spcPct val="20000"/>
              </a:spcBef>
              <a:spcAft>
                <a:spcPct val="0"/>
              </a:spcAft>
              <a:buFont typeface="Arial" panose="020B0604020202020204" pitchFamily="34" charset="0"/>
              <a:buChar char="•"/>
            </a:pPr>
            <a:r>
              <a:rPr lang="en-US" sz="2600" kern="1200" dirty="0">
                <a:solidFill>
                  <a:schemeClr val="bg1"/>
                </a:solidFill>
                <a:latin typeface="+mn-lt"/>
                <a:ea typeface="MS PGothic" panose="020B0600070205080204" pitchFamily="34" charset="-128"/>
                <a:cs typeface="+mn-cs"/>
              </a:rPr>
              <a:t>Over ocean, the GOES-17 AOD with the predictive calibration compares better with GOES-16 AOD, and extends the time period of usable AOD retrievals by about an hour.</a:t>
            </a:r>
          </a:p>
        </p:txBody>
      </p:sp>
      <p:sp>
        <p:nvSpPr>
          <p:cNvPr id="3" name="Rectangle 2"/>
          <p:cNvSpPr/>
          <p:nvPr/>
        </p:nvSpPr>
        <p:spPr>
          <a:xfrm>
            <a:off x="666750" y="5781675"/>
            <a:ext cx="1438275" cy="419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hlinkClick r:id="rId2" action="ppaction://hlinksldjump"/>
              </a:rPr>
              <a:t>BACK</a:t>
            </a:r>
            <a:endParaRPr lang="en-US" dirty="0"/>
          </a:p>
        </p:txBody>
      </p:sp>
    </p:spTree>
    <p:extLst>
      <p:ext uri="{BB962C8B-B14F-4D97-AF65-F5344CB8AC3E}">
        <p14:creationId xmlns:p14="http://schemas.microsoft.com/office/powerpoint/2010/main" val="624463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a:t>Upstream Algorithm Issue</a:t>
            </a:r>
            <a:br>
              <a:rPr lang="en-US" dirty="0"/>
            </a:br>
            <a:r>
              <a:rPr lang="en-US" dirty="0"/>
              <a:t>Impact of ABI Band 2 gain change</a:t>
            </a:r>
          </a:p>
        </p:txBody>
      </p:sp>
      <p:sp>
        <p:nvSpPr>
          <p:cNvPr id="3" name="Text Placeholder 2"/>
          <p:cNvSpPr>
            <a:spLocks noGrp="1"/>
          </p:cNvSpPr>
          <p:nvPr>
            <p:ph type="body" idx="1"/>
          </p:nvPr>
        </p:nvSpPr>
        <p:spPr/>
        <p:txBody>
          <a:bodyPr/>
          <a:lstStyle/>
          <a:p>
            <a:r>
              <a:rPr lang="en-US" dirty="0"/>
              <a:t>GOES-17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86</a:t>
            </a:fld>
            <a:endParaRPr lang="en-US" altLang="en-US" dirty="0">
              <a:solidFill>
                <a:prstClr val="white"/>
              </a:solidFill>
            </a:endParaRPr>
          </a:p>
        </p:txBody>
      </p:sp>
    </p:spTree>
    <p:extLst>
      <p:ext uri="{BB962C8B-B14F-4D97-AF65-F5344CB8AC3E}">
        <p14:creationId xmlns:p14="http://schemas.microsoft.com/office/powerpoint/2010/main" val="4056225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169412" y="216085"/>
            <a:ext cx="6888300" cy="837000"/>
          </a:xfrm>
          <a:prstGeom prst="rect">
            <a:avLst/>
          </a:prstGeom>
        </p:spPr>
        <p:txBody>
          <a:bodyPr lIns="91425" tIns="91425" rIns="91425" bIns="91425" anchor="ctr" anchorCtr="0">
            <a:noAutofit/>
          </a:bodyPr>
          <a:lstStyle/>
          <a:p>
            <a:pPr lvl="0">
              <a:spcBef>
                <a:spcPts val="0"/>
              </a:spcBef>
              <a:buNone/>
            </a:pPr>
            <a:r>
              <a:rPr lang="en-US" sz="3200" b="1" dirty="0"/>
              <a:t>Evaluation Strategy</a:t>
            </a:r>
            <a:endParaRPr lang="en-US" sz="3000" b="1" dirty="0"/>
          </a:p>
        </p:txBody>
      </p:sp>
      <p:sp>
        <p:nvSpPr>
          <p:cNvPr id="125" name="Shape 125"/>
          <p:cNvSpPr txBox="1">
            <a:spLocks noGrp="1"/>
          </p:cNvSpPr>
          <p:nvPr>
            <p:ph type="body" idx="1"/>
          </p:nvPr>
        </p:nvSpPr>
        <p:spPr>
          <a:xfrm>
            <a:off x="83126" y="1417320"/>
            <a:ext cx="9060873" cy="5440680"/>
          </a:xfrm>
          <a:prstGeom prst="rect">
            <a:avLst/>
          </a:prstGeom>
        </p:spPr>
        <p:txBody>
          <a:bodyPr lIns="91425" tIns="91425" rIns="91425" bIns="91425" anchor="t" anchorCtr="0">
            <a:noAutofit/>
          </a:bodyPr>
          <a:lstStyle/>
          <a:p>
            <a:pPr marL="685800" indent="-457200">
              <a:spcBef>
                <a:spcPts val="0"/>
              </a:spcBef>
              <a:spcAft>
                <a:spcPts val="600"/>
              </a:spcAft>
              <a:buFont typeface="Wingdings" panose="05000000000000000000" pitchFamily="2" charset="2"/>
              <a:buChar char="§"/>
            </a:pPr>
            <a:r>
              <a:rPr lang="en-US" sz="2800" dirty="0"/>
              <a:t>ADR 792: GOES-17 ABI B02 (640 nm) bias</a:t>
            </a:r>
          </a:p>
          <a:p>
            <a:pPr marL="685800" indent="-457200">
              <a:spcBef>
                <a:spcPts val="0"/>
              </a:spcBef>
              <a:spcAft>
                <a:spcPts val="600"/>
              </a:spcAft>
              <a:buFont typeface="Wingdings" panose="05000000000000000000" pitchFamily="2" charset="2"/>
              <a:buChar char="§"/>
            </a:pPr>
            <a:r>
              <a:rPr lang="en-US" sz="2800" dirty="0"/>
              <a:t>Data used: </a:t>
            </a:r>
          </a:p>
          <a:p>
            <a:pPr marL="1085850" lvl="1" indent="-457200">
              <a:spcBef>
                <a:spcPts val="0"/>
              </a:spcBef>
              <a:spcAft>
                <a:spcPts val="600"/>
              </a:spcAft>
              <a:buFont typeface="Wingdings" panose="05000000000000000000" pitchFamily="2" charset="2"/>
              <a:buChar char="§"/>
            </a:pPr>
            <a:r>
              <a:rPr lang="en-US" sz="2400" dirty="0"/>
              <a:t>AOD from DE and OE for 12/2/2018,</a:t>
            </a:r>
          </a:p>
          <a:p>
            <a:pPr marL="1085850" lvl="1" indent="-457200">
              <a:spcBef>
                <a:spcPts val="0"/>
              </a:spcBef>
              <a:spcAft>
                <a:spcPts val="600"/>
              </a:spcAft>
              <a:buFont typeface="Wingdings" panose="05000000000000000000" pitchFamily="2" charset="2"/>
              <a:buChar char="§"/>
            </a:pPr>
            <a:r>
              <a:rPr lang="en-US" sz="2400" dirty="0"/>
              <a:t>AERONET AOD as reference.</a:t>
            </a:r>
          </a:p>
          <a:p>
            <a:pPr marL="685800" indent="-457200">
              <a:spcBef>
                <a:spcPts val="0"/>
              </a:spcBef>
              <a:spcAft>
                <a:spcPts val="600"/>
              </a:spcAft>
              <a:buFont typeface="Wingdings" panose="05000000000000000000" pitchFamily="2" charset="2"/>
              <a:buChar char="§"/>
            </a:pPr>
            <a:r>
              <a:rPr lang="en-US" sz="2800" dirty="0"/>
              <a:t>Evaluation:</a:t>
            </a:r>
          </a:p>
          <a:p>
            <a:pPr marL="1085850" lvl="1" indent="-457200">
              <a:spcBef>
                <a:spcPts val="0"/>
              </a:spcBef>
              <a:spcAft>
                <a:spcPts val="600"/>
              </a:spcAft>
              <a:buFont typeface="Wingdings" panose="05000000000000000000" pitchFamily="2" charset="2"/>
              <a:buChar char="§"/>
            </a:pPr>
            <a:r>
              <a:rPr lang="en-US" sz="2400" dirty="0"/>
              <a:t>DE-OE differences at a selected time.</a:t>
            </a:r>
            <a:r>
              <a:rPr lang="en-US" sz="2200" dirty="0"/>
              <a:t> </a:t>
            </a:r>
          </a:p>
          <a:p>
            <a:pPr marL="1085850" lvl="1" indent="-457200">
              <a:spcBef>
                <a:spcPts val="0"/>
              </a:spcBef>
              <a:spcAft>
                <a:spcPts val="600"/>
              </a:spcAft>
              <a:buFont typeface="Wingdings" panose="05000000000000000000" pitchFamily="2" charset="2"/>
              <a:buChar char="§"/>
            </a:pPr>
            <a:r>
              <a:rPr lang="en-US" sz="2400" dirty="0"/>
              <a:t>High-quality DE AOD vs. OE AOD at every 15 minutes.</a:t>
            </a:r>
          </a:p>
          <a:p>
            <a:pPr marL="1085850" lvl="1" indent="-457200">
              <a:spcBef>
                <a:spcPts val="0"/>
              </a:spcBef>
              <a:spcAft>
                <a:spcPts val="600"/>
              </a:spcAft>
              <a:buFont typeface="Wingdings" panose="05000000000000000000" pitchFamily="2" charset="2"/>
              <a:buChar char="§"/>
            </a:pPr>
            <a:r>
              <a:rPr lang="en-US" sz="2400" dirty="0"/>
              <a:t>Comparison with reference data.</a:t>
            </a:r>
          </a:p>
          <a:p>
            <a:pPr marL="1085850" lvl="1" indent="-457200">
              <a:spcBef>
                <a:spcPts val="0"/>
              </a:spcBef>
              <a:spcAft>
                <a:spcPts val="600"/>
              </a:spcAft>
              <a:buFont typeface="Wingdings" panose="05000000000000000000" pitchFamily="2" charset="2"/>
              <a:buChar char="§"/>
            </a:pPr>
            <a:r>
              <a:rPr lang="en-US" sz="2400" dirty="0"/>
              <a:t>Comparison of diurnal cycle. </a:t>
            </a:r>
          </a:p>
          <a:p>
            <a:pPr marL="1085850" lvl="1" indent="-457200">
              <a:spcBef>
                <a:spcPts val="0"/>
              </a:spcBef>
              <a:spcAft>
                <a:spcPts val="600"/>
              </a:spcAft>
              <a:buFont typeface="Courier New" pitchFamily="49" charset="0"/>
              <a:buChar char="o"/>
            </a:pPr>
            <a:endParaRPr lang="en-US" sz="2400" dirty="0"/>
          </a:p>
          <a:p>
            <a:pPr marL="1085850" lvl="1" indent="-457200">
              <a:spcBef>
                <a:spcPts val="0"/>
              </a:spcBef>
              <a:spcAft>
                <a:spcPts val="600"/>
              </a:spcAft>
              <a:buFont typeface="Courier New" pitchFamily="49" charset="0"/>
              <a:buChar char="o"/>
            </a:pPr>
            <a:endParaRPr lang="en-US" sz="2400" dirty="0"/>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87</a:t>
            </a:fld>
            <a:endParaRPr lang="en-US" altLang="en-US" dirty="0">
              <a:solidFill>
                <a:prstClr val="white"/>
              </a:solidFill>
            </a:endParaRPr>
          </a:p>
        </p:txBody>
      </p:sp>
    </p:spTree>
    <p:extLst>
      <p:ext uri="{BB962C8B-B14F-4D97-AF65-F5344CB8AC3E}">
        <p14:creationId xmlns:p14="http://schemas.microsoft.com/office/powerpoint/2010/main" val="3521973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88</a:t>
            </a:fld>
            <a:endParaRPr lang="en-US" altLang="en-US" dirty="0">
              <a:solidFill>
                <a:prstClr val="white"/>
              </a:solidFill>
            </a:endParaRPr>
          </a:p>
        </p:txBody>
      </p:sp>
      <p:sp>
        <p:nvSpPr>
          <p:cNvPr id="3" name="Title 1"/>
          <p:cNvSpPr>
            <a:spLocks noGrp="1"/>
          </p:cNvSpPr>
          <p:nvPr>
            <p:ph type="title"/>
          </p:nvPr>
        </p:nvSpPr>
        <p:spPr>
          <a:xfrm>
            <a:off x="1309172" y="96451"/>
            <a:ext cx="6343759" cy="477264"/>
          </a:xfrm>
        </p:spPr>
        <p:txBody>
          <a:bodyPr/>
          <a:lstStyle/>
          <a:p>
            <a:pPr algn="ctr"/>
            <a:r>
              <a:rPr lang="en-US" sz="3200" dirty="0"/>
              <a:t>DE-OE FD Differences at 23:30 UTC (worst case)</a:t>
            </a:r>
          </a:p>
        </p:txBody>
      </p:sp>
      <p:sp>
        <p:nvSpPr>
          <p:cNvPr id="4" name="Slide Number Placeholder 3"/>
          <p:cNvSpPr txBox="1">
            <a:spLocks/>
          </p:cNvSpPr>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0DCD174-8206-4B3B-9D3F-19220E876B55}" type="slidenum">
              <a:rPr lang="en-US" smtClean="0"/>
              <a:pPr/>
              <a:t>88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79" y="1525300"/>
            <a:ext cx="3531246" cy="44140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3619" y="1525300"/>
            <a:ext cx="3531246" cy="4414058"/>
          </a:xfrm>
          <a:prstGeom prst="rect">
            <a:avLst/>
          </a:prstGeom>
        </p:spPr>
      </p:pic>
      <p:sp>
        <p:nvSpPr>
          <p:cNvPr id="7" name="TextBox 6"/>
          <p:cNvSpPr txBox="1"/>
          <p:nvPr/>
        </p:nvSpPr>
        <p:spPr>
          <a:xfrm>
            <a:off x="396835" y="1155968"/>
            <a:ext cx="2752765" cy="307777"/>
          </a:xfrm>
          <a:prstGeom prst="rect">
            <a:avLst/>
          </a:prstGeom>
          <a:solidFill>
            <a:srgbClr val="FFC000"/>
          </a:solidFill>
        </p:spPr>
        <p:txBody>
          <a:bodyPr wrap="square" rtlCol="0">
            <a:spAutoFit/>
          </a:bodyPr>
          <a:lstStyle/>
          <a:p>
            <a:r>
              <a:rPr lang="en-US" dirty="0" err="1"/>
              <a:t>Low+Medium+High</a:t>
            </a:r>
            <a:r>
              <a:rPr lang="en-US" dirty="0"/>
              <a:t> Quality AOD</a:t>
            </a:r>
          </a:p>
        </p:txBody>
      </p:sp>
      <p:sp>
        <p:nvSpPr>
          <p:cNvPr id="8" name="TextBox 7"/>
          <p:cNvSpPr txBox="1"/>
          <p:nvPr/>
        </p:nvSpPr>
        <p:spPr>
          <a:xfrm>
            <a:off x="4481052" y="1156819"/>
            <a:ext cx="1762730" cy="307777"/>
          </a:xfrm>
          <a:prstGeom prst="rect">
            <a:avLst/>
          </a:prstGeom>
          <a:solidFill>
            <a:srgbClr val="FFC000"/>
          </a:solidFill>
        </p:spPr>
        <p:txBody>
          <a:bodyPr wrap="square" rtlCol="0">
            <a:spAutoFit/>
          </a:bodyPr>
          <a:lstStyle/>
          <a:p>
            <a:pPr algn="ctr"/>
            <a:r>
              <a:rPr lang="en-US" dirty="0"/>
              <a:t>High Quality AOD</a:t>
            </a:r>
          </a:p>
        </p:txBody>
      </p:sp>
      <p:sp>
        <p:nvSpPr>
          <p:cNvPr id="9" name="Content Placeholder 3"/>
          <p:cNvSpPr txBox="1">
            <a:spLocks/>
          </p:cNvSpPr>
          <p:nvPr/>
        </p:nvSpPr>
        <p:spPr>
          <a:xfrm>
            <a:off x="7370978" y="2379731"/>
            <a:ext cx="1742541" cy="2161789"/>
          </a:xfrm>
          <a:prstGeom prst="rect">
            <a:avLst/>
          </a:prstGeom>
          <a:solidFill>
            <a:schemeClr val="accent4">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CAVEAT:</a:t>
            </a:r>
          </a:p>
          <a:p>
            <a:r>
              <a:rPr lang="en-US" sz="1800" dirty="0"/>
              <a:t>Some DE-OE differences are due to differences in input and in ancillary data!</a:t>
            </a:r>
          </a:p>
        </p:txBody>
      </p:sp>
      <p:sp>
        <p:nvSpPr>
          <p:cNvPr id="10" name="Content Placeholder 6"/>
          <p:cNvSpPr txBox="1">
            <a:spLocks/>
          </p:cNvSpPr>
          <p:nvPr/>
        </p:nvSpPr>
        <p:spPr bwMode="auto">
          <a:xfrm>
            <a:off x="125779" y="5804904"/>
            <a:ext cx="7856827" cy="97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1800" dirty="0">
                <a:solidFill>
                  <a:schemeClr val="bg1"/>
                </a:solidFill>
              </a:rPr>
              <a:t>Mean DE-OE differences are small; -0.004 for LMH quality and 0.002 for H quality.</a:t>
            </a:r>
          </a:p>
          <a:p>
            <a:r>
              <a:rPr lang="en-US" sz="1800" dirty="0">
                <a:solidFill>
                  <a:schemeClr val="bg1"/>
                </a:solidFill>
              </a:rPr>
              <a:t>At a few pixels differences can be as large as ~4 for LMH or ~2 for H.</a:t>
            </a:r>
          </a:p>
        </p:txBody>
      </p:sp>
    </p:spTree>
    <p:extLst>
      <p:ext uri="{BB962C8B-B14F-4D97-AF65-F5344CB8AC3E}">
        <p14:creationId xmlns:p14="http://schemas.microsoft.com/office/powerpoint/2010/main" val="17136491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89</a:t>
            </a:fld>
            <a:endParaRPr lang="en-US" altLang="en-US"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58" y="1375773"/>
            <a:ext cx="4457700" cy="4457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084" y="1375773"/>
            <a:ext cx="4457700" cy="4457700"/>
          </a:xfrm>
          <a:prstGeom prst="rect">
            <a:avLst/>
          </a:prstGeom>
        </p:spPr>
      </p:pic>
      <p:sp>
        <p:nvSpPr>
          <p:cNvPr id="5" name="Title 6"/>
          <p:cNvSpPr>
            <a:spLocks noGrp="1"/>
          </p:cNvSpPr>
          <p:nvPr>
            <p:ph type="title"/>
          </p:nvPr>
        </p:nvSpPr>
        <p:spPr>
          <a:xfrm>
            <a:off x="1086851" y="190114"/>
            <a:ext cx="7166811" cy="1325563"/>
          </a:xfrm>
        </p:spPr>
        <p:txBody>
          <a:bodyPr/>
          <a:lstStyle/>
          <a:p>
            <a:pPr algn="ctr"/>
            <a:r>
              <a:rPr lang="en-US" sz="3200" dirty="0"/>
              <a:t>DE vs. OE High-Quality FD AOD (Animation)</a:t>
            </a:r>
          </a:p>
        </p:txBody>
      </p:sp>
      <p:sp>
        <p:nvSpPr>
          <p:cNvPr id="6" name="Slide Number Placeholder 8"/>
          <p:cNvSpPr txBox="1">
            <a:spLocks/>
          </p:cNvSpPr>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0DCD174-8206-4B3B-9D3F-19220E876B55}" type="slidenum">
              <a:rPr lang="en-US" smtClean="0"/>
              <a:pPr/>
              <a:t>89</a:t>
            </a:fld>
            <a:endParaRPr lang="en-US"/>
          </a:p>
        </p:txBody>
      </p:sp>
      <p:sp>
        <p:nvSpPr>
          <p:cNvPr id="7" name="TextBox 6"/>
          <p:cNvSpPr txBox="1"/>
          <p:nvPr/>
        </p:nvSpPr>
        <p:spPr>
          <a:xfrm>
            <a:off x="823423" y="5987018"/>
            <a:ext cx="7430239" cy="369332"/>
          </a:xfrm>
          <a:prstGeom prst="rect">
            <a:avLst/>
          </a:prstGeom>
          <a:noFill/>
        </p:spPr>
        <p:txBody>
          <a:bodyPr wrap="none" rtlCol="0">
            <a:spAutoFit/>
          </a:bodyPr>
          <a:lstStyle/>
          <a:p>
            <a:r>
              <a:rPr lang="en-US" sz="1800" dirty="0">
                <a:solidFill>
                  <a:schemeClr val="bg1"/>
                </a:solidFill>
              </a:rPr>
              <a:t>Mean DE-OE differences over land are small, except at few time steps.</a:t>
            </a:r>
          </a:p>
        </p:txBody>
      </p:sp>
    </p:spTree>
    <p:extLst>
      <p:ext uri="{BB962C8B-B14F-4D97-AF65-F5344CB8AC3E}">
        <p14:creationId xmlns:p14="http://schemas.microsoft.com/office/powerpoint/2010/main" val="339438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evaluation</a:t>
            </a:r>
          </a:p>
        </p:txBody>
      </p:sp>
      <p:sp>
        <p:nvSpPr>
          <p:cNvPr id="3" name="Text Placeholder 2"/>
          <p:cNvSpPr>
            <a:spLocks noGrp="1"/>
          </p:cNvSpPr>
          <p:nvPr>
            <p:ph type="body" idx="1"/>
          </p:nvPr>
        </p:nvSpPr>
        <p:spPr/>
        <p:txBody>
          <a:bodyPr/>
          <a:lstStyle/>
          <a:p>
            <a:r>
              <a:rPr lang="en-US" dirty="0"/>
              <a:t>GOES-17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9</a:t>
            </a:fld>
            <a:endParaRPr lang="en-US" altLang="en-US" dirty="0">
              <a:solidFill>
                <a:prstClr val="white"/>
              </a:solidFill>
            </a:endParaRPr>
          </a:p>
        </p:txBody>
      </p:sp>
    </p:spTree>
    <p:extLst>
      <p:ext uri="{BB962C8B-B14F-4D97-AF65-F5344CB8AC3E}">
        <p14:creationId xmlns:p14="http://schemas.microsoft.com/office/powerpoint/2010/main" val="2369960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90</a:t>
            </a:fld>
            <a:endParaRPr lang="en-US" altLang="en-US" dirty="0">
              <a:solidFill>
                <a:prstClr val="white"/>
              </a:solidFill>
            </a:endParaRPr>
          </a:p>
        </p:txBody>
      </p:sp>
      <p:sp>
        <p:nvSpPr>
          <p:cNvPr id="3" name="Content Placeholder 9"/>
          <p:cNvSpPr txBox="1">
            <a:spLocks/>
          </p:cNvSpPr>
          <p:nvPr/>
        </p:nvSpPr>
        <p:spPr bwMode="auto">
          <a:xfrm>
            <a:off x="716257" y="5767063"/>
            <a:ext cx="7096651" cy="61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solidFill>
                  <a:schemeClr val="bg1"/>
                </a:solidFill>
              </a:rPr>
              <a:t>Over land, ADR 792 reduces the bias. </a:t>
            </a:r>
            <a:r>
              <a:rPr lang="en-US" dirty="0" err="1">
                <a:solidFill>
                  <a:schemeClr val="bg1"/>
                </a:solidFill>
              </a:rPr>
              <a:t>StdDev</a:t>
            </a:r>
            <a:r>
              <a:rPr lang="en-US" dirty="0">
                <a:solidFill>
                  <a:schemeClr val="bg1"/>
                </a:solidFill>
              </a:rPr>
              <a:t> is slightly increased</a:t>
            </a:r>
            <a:r>
              <a:rPr lang="en-US" dirty="0"/>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788" b="9788"/>
          <a:stretch/>
        </p:blipFill>
        <p:spPr>
          <a:xfrm>
            <a:off x="118110" y="2071137"/>
            <a:ext cx="4366260" cy="351152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791" b="9791"/>
          <a:stretch/>
        </p:blipFill>
        <p:spPr>
          <a:xfrm>
            <a:off x="4570332" y="2071137"/>
            <a:ext cx="4366260" cy="3511259"/>
          </a:xfrm>
          <a:prstGeom prst="rect">
            <a:avLst/>
          </a:prstGeom>
        </p:spPr>
      </p:pic>
      <p:sp>
        <p:nvSpPr>
          <p:cNvPr id="6" name="Title 8"/>
          <p:cNvSpPr>
            <a:spLocks noGrp="1"/>
          </p:cNvSpPr>
          <p:nvPr>
            <p:ph type="title"/>
          </p:nvPr>
        </p:nvSpPr>
        <p:spPr>
          <a:xfrm>
            <a:off x="1245052" y="344701"/>
            <a:ext cx="6567856" cy="1325563"/>
          </a:xfrm>
        </p:spPr>
        <p:txBody>
          <a:bodyPr/>
          <a:lstStyle/>
          <a:p>
            <a:pPr algn="ctr"/>
            <a:r>
              <a:rPr lang="en-US" sz="3200" dirty="0"/>
              <a:t>Comparison of High-Quality AOD with AERONET over Land</a:t>
            </a:r>
          </a:p>
        </p:txBody>
      </p:sp>
      <p:sp>
        <p:nvSpPr>
          <p:cNvPr id="7" name="Slide Number Placeholder 3"/>
          <p:cNvSpPr txBox="1">
            <a:spLocks/>
          </p:cNvSpPr>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0DCD174-8206-4B3B-9D3F-19220E876B55}" type="slidenum">
              <a:rPr lang="en-US" smtClean="0"/>
              <a:pPr/>
              <a:t>90</a:t>
            </a:fld>
            <a:endParaRPr lang="en-US"/>
          </a:p>
        </p:txBody>
      </p:sp>
      <p:sp>
        <p:nvSpPr>
          <p:cNvPr id="8" name="TextBox 7"/>
          <p:cNvSpPr txBox="1"/>
          <p:nvPr/>
        </p:nvSpPr>
        <p:spPr>
          <a:xfrm>
            <a:off x="3084965" y="4593525"/>
            <a:ext cx="601447" cy="523220"/>
          </a:xfrm>
          <a:prstGeom prst="rect">
            <a:avLst/>
          </a:prstGeom>
          <a:solidFill>
            <a:schemeClr val="accent4">
              <a:lumMod val="20000"/>
              <a:lumOff val="80000"/>
            </a:schemeClr>
          </a:solidFill>
        </p:spPr>
        <p:txBody>
          <a:bodyPr wrap="none" rtlCol="0">
            <a:spAutoFit/>
          </a:bodyPr>
          <a:lstStyle/>
          <a:p>
            <a:r>
              <a:rPr lang="en-US" sz="2800" b="1" dirty="0"/>
              <a:t>OE</a:t>
            </a:r>
          </a:p>
        </p:txBody>
      </p:sp>
      <p:sp>
        <p:nvSpPr>
          <p:cNvPr id="9" name="TextBox 8"/>
          <p:cNvSpPr txBox="1"/>
          <p:nvPr/>
        </p:nvSpPr>
        <p:spPr>
          <a:xfrm>
            <a:off x="7512185" y="4593525"/>
            <a:ext cx="601447" cy="523220"/>
          </a:xfrm>
          <a:prstGeom prst="rect">
            <a:avLst/>
          </a:prstGeom>
          <a:solidFill>
            <a:schemeClr val="accent4">
              <a:lumMod val="20000"/>
              <a:lumOff val="80000"/>
            </a:schemeClr>
          </a:solidFill>
        </p:spPr>
        <p:txBody>
          <a:bodyPr wrap="none" rtlCol="0">
            <a:spAutoFit/>
          </a:bodyPr>
          <a:lstStyle/>
          <a:p>
            <a:r>
              <a:rPr lang="en-US" sz="2800" b="1" dirty="0"/>
              <a:t>DE</a:t>
            </a:r>
          </a:p>
        </p:txBody>
      </p:sp>
      <p:sp>
        <p:nvSpPr>
          <p:cNvPr id="10" name="Rectangle 9"/>
          <p:cNvSpPr/>
          <p:nvPr/>
        </p:nvSpPr>
        <p:spPr>
          <a:xfrm>
            <a:off x="944329" y="2872882"/>
            <a:ext cx="1280711" cy="4341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86789" y="2872882"/>
            <a:ext cx="1303571" cy="4341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7588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91</a:t>
            </a:fld>
            <a:endParaRPr lang="en-US" altLang="en-US" dirty="0">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960700301"/>
              </p:ext>
            </p:extLst>
          </p:nvPr>
        </p:nvGraphicFramePr>
        <p:xfrm>
          <a:off x="289558" y="1612922"/>
          <a:ext cx="8645895" cy="2334947"/>
        </p:xfrm>
        <a:graphic>
          <a:graphicData uri="http://schemas.openxmlformats.org/drawingml/2006/table">
            <a:tbl>
              <a:tblPr firstRow="1" firstCol="1" bandRow="1">
                <a:tableStyleId>{5C22544A-7EE6-4342-B048-85BDC9FD1C3A}</a:tableStyleId>
              </a:tblPr>
              <a:tblGrid>
                <a:gridCol w="888277">
                  <a:extLst>
                    <a:ext uri="{9D8B030D-6E8A-4147-A177-3AD203B41FA5}">
                      <a16:colId xmlns:a16="http://schemas.microsoft.com/office/drawing/2014/main" val="20000"/>
                    </a:ext>
                  </a:extLst>
                </a:gridCol>
                <a:gridCol w="947495">
                  <a:extLst>
                    <a:ext uri="{9D8B030D-6E8A-4147-A177-3AD203B41FA5}">
                      <a16:colId xmlns:a16="http://schemas.microsoft.com/office/drawing/2014/main" val="20001"/>
                    </a:ext>
                  </a:extLst>
                </a:gridCol>
                <a:gridCol w="1116394">
                  <a:extLst>
                    <a:ext uri="{9D8B030D-6E8A-4147-A177-3AD203B41FA5}">
                      <a16:colId xmlns:a16="http://schemas.microsoft.com/office/drawing/2014/main" val="20002"/>
                    </a:ext>
                  </a:extLst>
                </a:gridCol>
                <a:gridCol w="1014500">
                  <a:extLst>
                    <a:ext uri="{9D8B030D-6E8A-4147-A177-3AD203B41FA5}">
                      <a16:colId xmlns:a16="http://schemas.microsoft.com/office/drawing/2014/main" val="20003"/>
                    </a:ext>
                  </a:extLst>
                </a:gridCol>
                <a:gridCol w="1043216">
                  <a:extLst>
                    <a:ext uri="{9D8B030D-6E8A-4147-A177-3AD203B41FA5}">
                      <a16:colId xmlns:a16="http://schemas.microsoft.com/office/drawing/2014/main" val="20004"/>
                    </a:ext>
                  </a:extLst>
                </a:gridCol>
                <a:gridCol w="663247">
                  <a:extLst>
                    <a:ext uri="{9D8B030D-6E8A-4147-A177-3AD203B41FA5}">
                      <a16:colId xmlns:a16="http://schemas.microsoft.com/office/drawing/2014/main" val="20005"/>
                    </a:ext>
                  </a:extLst>
                </a:gridCol>
                <a:gridCol w="1010948">
                  <a:extLst>
                    <a:ext uri="{9D8B030D-6E8A-4147-A177-3AD203B41FA5}">
                      <a16:colId xmlns:a16="http://schemas.microsoft.com/office/drawing/2014/main" val="20006"/>
                    </a:ext>
                  </a:extLst>
                </a:gridCol>
                <a:gridCol w="932977">
                  <a:extLst>
                    <a:ext uri="{9D8B030D-6E8A-4147-A177-3AD203B41FA5}">
                      <a16:colId xmlns:a16="http://schemas.microsoft.com/office/drawing/2014/main" val="20007"/>
                    </a:ext>
                  </a:extLst>
                </a:gridCol>
                <a:gridCol w="1028841">
                  <a:extLst>
                    <a:ext uri="{9D8B030D-6E8A-4147-A177-3AD203B41FA5}">
                      <a16:colId xmlns:a16="http://schemas.microsoft.com/office/drawing/2014/main" val="20008"/>
                    </a:ext>
                  </a:extLst>
                </a:gridCol>
              </a:tblGrid>
              <a:tr h="322752">
                <a:tc gridSpan="9">
                  <a:txBody>
                    <a:bodyPr/>
                    <a:lstStyle/>
                    <a:p>
                      <a:pPr marL="0" marR="0" algn="ctr">
                        <a:spcBef>
                          <a:spcPts val="0"/>
                        </a:spcBef>
                        <a:spcAft>
                          <a:spcPts val="0"/>
                        </a:spcAft>
                      </a:pPr>
                      <a:r>
                        <a:rPr lang="en-US" sz="1800" dirty="0">
                          <a:effectLst/>
                        </a:rPr>
                        <a:t>OE</a:t>
                      </a:r>
                      <a:r>
                        <a:rPr lang="en-US" sz="1800" baseline="0" dirty="0">
                          <a:effectLst/>
                        </a:rPr>
                        <a:t> </a:t>
                      </a:r>
                      <a:r>
                        <a:rPr lang="en-US" sz="1800" dirty="0">
                          <a:effectLst/>
                        </a:rPr>
                        <a:t>High Quality 550-nm ABI AOD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800" dirty="0">
                          <a:effectLst/>
                        </a:rPr>
                        <a:t>Range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800" dirty="0">
                          <a:effectLst/>
                        </a:rPr>
                        <a:t>Land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800" dirty="0">
                          <a:effectLst/>
                        </a:rPr>
                        <a:t>Water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8016">
                <a:tc vMerge="1">
                  <a:txBody>
                    <a:bodyPr/>
                    <a:lstStyle/>
                    <a:p>
                      <a:endParaRPr lang="en-US"/>
                    </a:p>
                  </a:txBody>
                  <a:tcPr/>
                </a:tc>
                <a:tc>
                  <a:txBody>
                    <a:bodyPr/>
                    <a:lstStyle/>
                    <a:p>
                      <a:pPr marL="0" marR="0" algn="ctr">
                        <a:spcBef>
                          <a:spcPts val="0"/>
                        </a:spcBef>
                        <a:spcAft>
                          <a:spcPts val="0"/>
                        </a:spcAft>
                      </a:pPr>
                      <a:r>
                        <a:rPr lang="en-US" sz="1800" dirty="0">
                          <a:effectLst/>
                          <a:latin typeface="+mn-lt"/>
                        </a:rPr>
                        <a:t>AOD</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Accuracy</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Precision</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 of points</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AOD</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Accuracy</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Precision</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 of points</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800" dirty="0">
                          <a:effectLst/>
                        </a:rPr>
                        <a:t>Low</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&lt;0.04</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-0.02</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0.02</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56</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800" dirty="0">
                          <a:effectLst/>
                          <a:latin typeface="+mn-lt"/>
                        </a:rPr>
                        <a:t>&lt;0.4</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800" kern="1200" dirty="0">
                          <a:effectLst/>
                          <a:latin typeface="+mn-lt"/>
                        </a:rPr>
                        <a:t>0.04</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800" dirty="0">
                          <a:effectLst/>
                          <a:latin typeface="+mn-lt"/>
                          <a:ea typeface="SimSun" panose="02010600030101010101" pitchFamily="2" charset="-122"/>
                          <a:cs typeface="Arial" panose="020B0604020202020204" pitchFamily="34" charset="0"/>
                        </a:rPr>
                        <a:t>-</a:t>
                      </a: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mn-lt"/>
                        </a:rPr>
                        <a:t>2</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800" dirty="0">
                          <a:effectLst/>
                        </a:rPr>
                        <a:t>Medium</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0.04 - 0.8</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-0.05</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0.02</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11</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800" dirty="0">
                          <a:effectLst/>
                        </a:rPr>
                        <a:t>High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&gt; 0.8</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 -</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800" dirty="0">
                          <a:effectLst/>
                          <a:latin typeface="+mn-lt"/>
                          <a:ea typeface="SimSun" panose="02010600030101010101" pitchFamily="2" charset="-122"/>
                          <a:cs typeface="Arial" panose="020B0604020202020204" pitchFamily="34" charset="0"/>
                        </a:rPr>
                        <a:t>-</a:t>
                      </a: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800" kern="1200" dirty="0">
                          <a:solidFill>
                            <a:schemeClr val="dk1"/>
                          </a:solidFill>
                          <a:effectLst/>
                          <a:latin typeface="+mn-lt"/>
                          <a:ea typeface="+mn-ea"/>
                          <a:cs typeface="+mn-cs"/>
                        </a:rPr>
                        <a:t>-</a:t>
                      </a: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800" dirty="0">
                          <a:effectLst/>
                          <a:latin typeface="+mn-lt"/>
                        </a:rPr>
                        <a:t>&gt;0.4</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800" kern="1200" dirty="0">
                          <a:effectLst/>
                          <a:latin typeface="+mn-lt"/>
                        </a:rPr>
                        <a:t>- </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800" dirty="0">
                          <a:effectLst/>
                          <a:latin typeface="+mn-lt"/>
                          <a:ea typeface="SimSun" panose="02010600030101010101" pitchFamily="2" charset="-122"/>
                          <a:cs typeface="Arial" panose="020B0604020202020204" pitchFamily="34" charset="0"/>
                        </a:rPr>
                        <a:t>-</a:t>
                      </a: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mn-lt"/>
                        </a:rPr>
                        <a:t>N/A</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032621725"/>
              </p:ext>
            </p:extLst>
          </p:nvPr>
        </p:nvGraphicFramePr>
        <p:xfrm>
          <a:off x="289559" y="3952923"/>
          <a:ext cx="8645895" cy="2334947"/>
        </p:xfrm>
        <a:graphic>
          <a:graphicData uri="http://schemas.openxmlformats.org/drawingml/2006/table">
            <a:tbl>
              <a:tblPr firstRow="1" firstCol="1" bandRow="1">
                <a:tableStyleId>{5C22544A-7EE6-4342-B048-85BDC9FD1C3A}</a:tableStyleId>
              </a:tblPr>
              <a:tblGrid>
                <a:gridCol w="888277">
                  <a:extLst>
                    <a:ext uri="{9D8B030D-6E8A-4147-A177-3AD203B41FA5}">
                      <a16:colId xmlns:a16="http://schemas.microsoft.com/office/drawing/2014/main" val="20000"/>
                    </a:ext>
                  </a:extLst>
                </a:gridCol>
                <a:gridCol w="947495">
                  <a:extLst>
                    <a:ext uri="{9D8B030D-6E8A-4147-A177-3AD203B41FA5}">
                      <a16:colId xmlns:a16="http://schemas.microsoft.com/office/drawing/2014/main" val="20001"/>
                    </a:ext>
                  </a:extLst>
                </a:gridCol>
                <a:gridCol w="1125452">
                  <a:extLst>
                    <a:ext uri="{9D8B030D-6E8A-4147-A177-3AD203B41FA5}">
                      <a16:colId xmlns:a16="http://schemas.microsoft.com/office/drawing/2014/main" val="20002"/>
                    </a:ext>
                  </a:extLst>
                </a:gridCol>
                <a:gridCol w="1005442">
                  <a:extLst>
                    <a:ext uri="{9D8B030D-6E8A-4147-A177-3AD203B41FA5}">
                      <a16:colId xmlns:a16="http://schemas.microsoft.com/office/drawing/2014/main" val="20003"/>
                    </a:ext>
                  </a:extLst>
                </a:gridCol>
                <a:gridCol w="1043216">
                  <a:extLst>
                    <a:ext uri="{9D8B030D-6E8A-4147-A177-3AD203B41FA5}">
                      <a16:colId xmlns:a16="http://schemas.microsoft.com/office/drawing/2014/main" val="20004"/>
                    </a:ext>
                  </a:extLst>
                </a:gridCol>
                <a:gridCol w="663247">
                  <a:extLst>
                    <a:ext uri="{9D8B030D-6E8A-4147-A177-3AD203B41FA5}">
                      <a16:colId xmlns:a16="http://schemas.microsoft.com/office/drawing/2014/main" val="20005"/>
                    </a:ext>
                  </a:extLst>
                </a:gridCol>
                <a:gridCol w="983774">
                  <a:extLst>
                    <a:ext uri="{9D8B030D-6E8A-4147-A177-3AD203B41FA5}">
                      <a16:colId xmlns:a16="http://schemas.microsoft.com/office/drawing/2014/main" val="20006"/>
                    </a:ext>
                  </a:extLst>
                </a:gridCol>
                <a:gridCol w="951094">
                  <a:extLst>
                    <a:ext uri="{9D8B030D-6E8A-4147-A177-3AD203B41FA5}">
                      <a16:colId xmlns:a16="http://schemas.microsoft.com/office/drawing/2014/main" val="20007"/>
                    </a:ext>
                  </a:extLst>
                </a:gridCol>
                <a:gridCol w="1037898">
                  <a:extLst>
                    <a:ext uri="{9D8B030D-6E8A-4147-A177-3AD203B41FA5}">
                      <a16:colId xmlns:a16="http://schemas.microsoft.com/office/drawing/2014/main" val="20008"/>
                    </a:ext>
                  </a:extLst>
                </a:gridCol>
              </a:tblGrid>
              <a:tr h="322752">
                <a:tc gridSpan="9">
                  <a:txBody>
                    <a:bodyPr/>
                    <a:lstStyle/>
                    <a:p>
                      <a:pPr marL="0" marR="0" algn="ctr">
                        <a:spcBef>
                          <a:spcPts val="0"/>
                        </a:spcBef>
                        <a:spcAft>
                          <a:spcPts val="0"/>
                        </a:spcAft>
                      </a:pPr>
                      <a:r>
                        <a:rPr lang="en-US" sz="1800" dirty="0">
                          <a:effectLst/>
                        </a:rPr>
                        <a:t>DE</a:t>
                      </a:r>
                      <a:r>
                        <a:rPr lang="en-US" sz="1800" baseline="0" dirty="0">
                          <a:effectLst/>
                        </a:rPr>
                        <a:t> </a:t>
                      </a:r>
                      <a:r>
                        <a:rPr lang="en-US" sz="1800" dirty="0">
                          <a:effectLst/>
                        </a:rPr>
                        <a:t>High Quality 550-nm ABI AOD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800" dirty="0">
                          <a:effectLst/>
                        </a:rPr>
                        <a:t>Range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800" dirty="0">
                          <a:effectLst/>
                        </a:rPr>
                        <a:t>Land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800" dirty="0">
                          <a:effectLst/>
                        </a:rPr>
                        <a:t>Water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0537">
                <a:tc vMerge="1">
                  <a:txBody>
                    <a:bodyPr/>
                    <a:lstStyle/>
                    <a:p>
                      <a:endParaRPr lang="en-US"/>
                    </a:p>
                  </a:txBody>
                  <a:tcPr/>
                </a:tc>
                <a:tc>
                  <a:txBody>
                    <a:bodyPr/>
                    <a:lstStyle/>
                    <a:p>
                      <a:pPr marL="0" marR="0" algn="ctr">
                        <a:spcBef>
                          <a:spcPts val="0"/>
                        </a:spcBef>
                        <a:spcAft>
                          <a:spcPts val="0"/>
                        </a:spcAft>
                      </a:pPr>
                      <a:r>
                        <a:rPr lang="en-US" sz="1800" dirty="0">
                          <a:effectLst/>
                          <a:latin typeface="+mn-lt"/>
                        </a:rPr>
                        <a:t>AOD</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Accuracy</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Precision</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 of points</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AOD</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Accuracy</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Precision</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 of points</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800" dirty="0">
                          <a:effectLst/>
                        </a:rPr>
                        <a:t>Low</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&lt;0.04</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0.00</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0.02</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57</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800" dirty="0">
                          <a:effectLst/>
                          <a:latin typeface="+mn-lt"/>
                        </a:rPr>
                        <a:t>&lt;0.4</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800" kern="1200" dirty="0">
                          <a:effectLst/>
                          <a:latin typeface="+mn-lt"/>
                        </a:rPr>
                        <a:t>0.03</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800" dirty="0">
                          <a:effectLst/>
                          <a:latin typeface="+mn-lt"/>
                          <a:ea typeface="SimSun" panose="02010600030101010101" pitchFamily="2" charset="-122"/>
                          <a:cs typeface="Arial" panose="020B0604020202020204" pitchFamily="34" charset="0"/>
                        </a:rPr>
                        <a:t>-</a:t>
                      </a: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mn-lt"/>
                        </a:rPr>
                        <a:t>2</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800" dirty="0">
                          <a:effectLst/>
                        </a:rPr>
                        <a:t>Medium</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0.04 - 0.8</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-0.03</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kern="1200" dirty="0">
                          <a:effectLst/>
                          <a:latin typeface="+mn-lt"/>
                        </a:rPr>
                        <a:t>0.02</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dirty="0">
                          <a:effectLst/>
                          <a:latin typeface="+mn-lt"/>
                        </a:rPr>
                        <a:t>12</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800" dirty="0">
                          <a:effectLst/>
                        </a:rPr>
                        <a:t>High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800">
                          <a:effectLst/>
                          <a:latin typeface="+mn-lt"/>
                        </a:rPr>
                        <a:t>&gt; 0.8</a:t>
                      </a:r>
                      <a:endParaRPr lang="en-US" sz="1800">
                        <a:effectLst/>
                        <a:latin typeface="+mn-lt"/>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800" dirty="0">
                          <a:effectLst/>
                          <a:latin typeface="+mn-lt"/>
                          <a:ea typeface="SimSun" panose="02010600030101010101" pitchFamily="2" charset="-122"/>
                          <a:cs typeface="Arial" panose="020B0604020202020204" pitchFamily="34" charset="0"/>
                        </a:rPr>
                        <a:t>-</a:t>
                      </a: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800" dirty="0">
                          <a:effectLst/>
                          <a:latin typeface="+mn-lt"/>
                          <a:ea typeface="SimSun" panose="02010600030101010101" pitchFamily="2" charset="-122"/>
                          <a:cs typeface="Arial" panose="020B0604020202020204" pitchFamily="34" charset="0"/>
                        </a:rPr>
                        <a:t>-</a:t>
                      </a: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800" kern="1200" dirty="0">
                          <a:solidFill>
                            <a:schemeClr val="dk1"/>
                          </a:solidFill>
                          <a:effectLst/>
                          <a:latin typeface="+mn-lt"/>
                          <a:ea typeface="+mn-ea"/>
                          <a:cs typeface="+mn-cs"/>
                        </a:rPr>
                        <a:t>-</a:t>
                      </a: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800" dirty="0">
                          <a:effectLst/>
                          <a:latin typeface="+mn-lt"/>
                        </a:rPr>
                        <a:t>&gt;0.4</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800" kern="1200" dirty="0">
                          <a:effectLst/>
                          <a:latin typeface="+mn-lt"/>
                        </a:rPr>
                        <a:t>- </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800" kern="1200" dirty="0">
                          <a:effectLst/>
                          <a:latin typeface="+mn-lt"/>
                        </a:rPr>
                        <a:t>- </a:t>
                      </a:r>
                      <a:endParaRPr lang="en-US" sz="1800" dirty="0">
                        <a:effectLst/>
                        <a:latin typeface="+mn-lt"/>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mn-lt"/>
                        </a:rPr>
                        <a:t>-</a:t>
                      </a:r>
                      <a:endParaRPr lang="en-US" sz="1800" dirty="0">
                        <a:effectLst/>
                        <a:latin typeface="+mn-lt"/>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5" name="Title 1"/>
          <p:cNvSpPr>
            <a:spLocks noGrp="1"/>
          </p:cNvSpPr>
          <p:nvPr>
            <p:ph type="title"/>
          </p:nvPr>
        </p:nvSpPr>
        <p:spPr>
          <a:xfrm>
            <a:off x="1515563" y="218879"/>
            <a:ext cx="6193859" cy="1325563"/>
          </a:xfrm>
        </p:spPr>
        <p:txBody>
          <a:bodyPr/>
          <a:lstStyle/>
          <a:p>
            <a:pPr algn="ctr"/>
            <a:r>
              <a:rPr lang="en-US" sz="3200" dirty="0"/>
              <a:t>Accuracy &amp; Precision of OE and DE AOD Data</a:t>
            </a:r>
          </a:p>
        </p:txBody>
      </p:sp>
      <p:sp>
        <p:nvSpPr>
          <p:cNvPr id="6" name="Slide Number Placeholder 3"/>
          <p:cNvSpPr txBox="1">
            <a:spLocks/>
          </p:cNvSpPr>
          <p:nvPr/>
        </p:nvSpPr>
        <p:spPr>
          <a:xfrm>
            <a:off x="8061959" y="6214983"/>
            <a:ext cx="2255451" cy="365125"/>
          </a:xfrm>
          <a:prstGeom prst="rect">
            <a:avLst/>
          </a:prstGeom>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0DCD174-8206-4B3B-9D3F-19220E876B55}" type="slidenum">
              <a:rPr lang="en-US" smtClean="0"/>
              <a:pPr/>
              <a:t>91</a:t>
            </a:fld>
            <a:endParaRPr lang="en-US"/>
          </a:p>
        </p:txBody>
      </p:sp>
      <p:sp>
        <p:nvSpPr>
          <p:cNvPr id="7" name="TextBox 6"/>
          <p:cNvSpPr txBox="1"/>
          <p:nvPr/>
        </p:nvSpPr>
        <p:spPr>
          <a:xfrm>
            <a:off x="289558" y="6367383"/>
            <a:ext cx="8645871" cy="307777"/>
          </a:xfrm>
          <a:prstGeom prst="rect">
            <a:avLst/>
          </a:prstGeom>
          <a:noFill/>
        </p:spPr>
        <p:txBody>
          <a:bodyPr wrap="square" rtlCol="0">
            <a:spAutoFit/>
          </a:bodyPr>
          <a:lstStyle/>
          <a:p>
            <a:r>
              <a:rPr lang="en-US" dirty="0">
                <a:solidFill>
                  <a:schemeClr val="bg1"/>
                </a:solidFill>
              </a:rPr>
              <a:t>The dash (-) means either there is no AOD or the number of retrievals is too small to calculate the statistic.  </a:t>
            </a:r>
          </a:p>
        </p:txBody>
      </p:sp>
    </p:spTree>
    <p:extLst>
      <p:ext uri="{BB962C8B-B14F-4D97-AF65-F5344CB8AC3E}">
        <p14:creationId xmlns:p14="http://schemas.microsoft.com/office/powerpoint/2010/main" val="14832836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91862" y="5720434"/>
            <a:ext cx="681791" cy="365125"/>
          </a:xfrm>
        </p:spPr>
        <p:txBody>
          <a:bodyPr/>
          <a:lstStyle/>
          <a:p>
            <a:fld id="{4AB52BE0-4CA4-4BD3-BC9F-B41F86E8D2EE}" type="slidenum">
              <a:rPr lang="en-US" altLang="en-US" smtClean="0">
                <a:solidFill>
                  <a:prstClr val="white"/>
                </a:solidFill>
              </a:rPr>
              <a:pPr/>
              <a:t>92</a:t>
            </a:fld>
            <a:endParaRPr lang="en-US" altLang="en-US" dirty="0">
              <a:solidFill>
                <a:prstClr val="white"/>
              </a:solidFill>
            </a:endParaRPr>
          </a:p>
        </p:txBody>
      </p:sp>
      <p:sp>
        <p:nvSpPr>
          <p:cNvPr id="3" name="Title 1"/>
          <p:cNvSpPr>
            <a:spLocks noGrp="1"/>
          </p:cNvSpPr>
          <p:nvPr>
            <p:ph type="title"/>
          </p:nvPr>
        </p:nvSpPr>
        <p:spPr>
          <a:xfrm>
            <a:off x="3117732" y="87279"/>
            <a:ext cx="4983857" cy="1325563"/>
          </a:xfrm>
        </p:spPr>
        <p:txBody>
          <a:bodyPr/>
          <a:lstStyle/>
          <a:p>
            <a:r>
              <a:rPr lang="en-US" sz="3200" dirty="0"/>
              <a:t>Diurnal Cycle</a:t>
            </a:r>
          </a:p>
        </p:txBody>
      </p:sp>
      <p:graphicFrame>
        <p:nvGraphicFramePr>
          <p:cNvPr id="4" name="Content Placeholder 4"/>
          <p:cNvGraphicFramePr>
            <a:graphicFrameLocks/>
          </p:cNvGraphicFramePr>
          <p:nvPr>
            <p:extLst>
              <p:ext uri="{D42A27DB-BD31-4B8C-83A1-F6EECF244321}">
                <p14:modId xmlns:p14="http://schemas.microsoft.com/office/powerpoint/2010/main" val="2104777318"/>
              </p:ext>
            </p:extLst>
          </p:nvPr>
        </p:nvGraphicFramePr>
        <p:xfrm>
          <a:off x="867830" y="888735"/>
          <a:ext cx="7560070" cy="4832096"/>
        </p:xfrm>
        <a:graphic>
          <a:graphicData uri="http://schemas.openxmlformats.org/drawingml/2006/table">
            <a:tbl>
              <a:tblPr firstRow="1" bandRow="1">
                <a:tableStyleId>{5C22544A-7EE6-4342-B048-85BDC9FD1C3A}</a:tableStyleId>
              </a:tblPr>
              <a:tblGrid>
                <a:gridCol w="578046">
                  <a:extLst>
                    <a:ext uri="{9D8B030D-6E8A-4147-A177-3AD203B41FA5}">
                      <a16:colId xmlns:a16="http://schemas.microsoft.com/office/drawing/2014/main" val="1171536017"/>
                    </a:ext>
                  </a:extLst>
                </a:gridCol>
                <a:gridCol w="3428410">
                  <a:extLst>
                    <a:ext uri="{9D8B030D-6E8A-4147-A177-3AD203B41FA5}">
                      <a16:colId xmlns:a16="http://schemas.microsoft.com/office/drawing/2014/main" val="2644984151"/>
                    </a:ext>
                  </a:extLst>
                </a:gridCol>
                <a:gridCol w="3553614">
                  <a:extLst>
                    <a:ext uri="{9D8B030D-6E8A-4147-A177-3AD203B41FA5}">
                      <a16:colId xmlns:a16="http://schemas.microsoft.com/office/drawing/2014/main" val="3577058035"/>
                    </a:ext>
                  </a:extLst>
                </a:gridCol>
              </a:tblGrid>
              <a:tr h="440674">
                <a:tc>
                  <a:txBody>
                    <a:bodyPr/>
                    <a:lstStyle/>
                    <a:p>
                      <a:endParaRPr lang="en-US" dirty="0"/>
                    </a:p>
                  </a:txBody>
                  <a:tcPr/>
                </a:tc>
                <a:tc>
                  <a:txBody>
                    <a:bodyPr/>
                    <a:lstStyle/>
                    <a:p>
                      <a:pPr algn="ctr"/>
                      <a:r>
                        <a:rPr lang="en-US" dirty="0"/>
                        <a:t>OE</a:t>
                      </a:r>
                    </a:p>
                  </a:txBody>
                  <a:tcPr/>
                </a:tc>
                <a:tc>
                  <a:txBody>
                    <a:bodyPr/>
                    <a:lstStyle/>
                    <a:p>
                      <a:pPr algn="ctr"/>
                      <a:r>
                        <a:rPr lang="en-US" dirty="0"/>
                        <a:t>DE</a:t>
                      </a:r>
                    </a:p>
                  </a:txBody>
                  <a:tcPr/>
                </a:tc>
                <a:extLst>
                  <a:ext uri="{0D108BD9-81ED-4DB2-BD59-A6C34878D82A}">
                    <a16:rowId xmlns:a16="http://schemas.microsoft.com/office/drawing/2014/main" val="1048506432"/>
                  </a:ext>
                </a:extLst>
              </a:tr>
              <a:tr h="2195711">
                <a:tc>
                  <a:txBody>
                    <a:bodyPr/>
                    <a:lstStyle/>
                    <a:p>
                      <a:pPr algn="ctr"/>
                      <a:r>
                        <a:rPr lang="en-US" dirty="0"/>
                        <a:t>FD</a:t>
                      </a:r>
                    </a:p>
                  </a:txBody>
                  <a:tcPr vert="vert27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50156021"/>
                  </a:ext>
                </a:extLst>
              </a:tr>
              <a:tr h="2195711">
                <a:tc>
                  <a:txBody>
                    <a:bodyPr/>
                    <a:lstStyle/>
                    <a:p>
                      <a:pPr algn="ctr"/>
                      <a:r>
                        <a:rPr lang="en-US" dirty="0"/>
                        <a:t>CONUS</a:t>
                      </a:r>
                    </a:p>
                  </a:txBody>
                  <a:tcPr vert="vert27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08604213"/>
                  </a:ext>
                </a:extLst>
              </a:tr>
            </a:tbl>
          </a:graphicData>
        </a:graphic>
      </p:graphicFrame>
      <p:sp>
        <p:nvSpPr>
          <p:cNvPr id="5" name="Slide Number Placeholder 3"/>
          <p:cNvSpPr txBox="1">
            <a:spLocks/>
          </p:cNvSpPr>
          <p:nvPr/>
        </p:nvSpPr>
        <p:spPr>
          <a:xfrm>
            <a:off x="8597259" y="5856959"/>
            <a:ext cx="2756541" cy="365125"/>
          </a:xfrm>
          <a:prstGeom prst="rect">
            <a:avLst/>
          </a:prstGeom>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0DCD174-8206-4B3B-9D3F-19220E876B55}" type="slidenum">
              <a:rPr lang="en-US" smtClean="0"/>
              <a:pPr/>
              <a:t>92</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656" b="8955"/>
          <a:stretch/>
        </p:blipFill>
        <p:spPr>
          <a:xfrm>
            <a:off x="1693519" y="1380188"/>
            <a:ext cx="2848426" cy="213711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656" b="8956"/>
          <a:stretch/>
        </p:blipFill>
        <p:spPr>
          <a:xfrm>
            <a:off x="5253163" y="1380188"/>
            <a:ext cx="2848426" cy="213711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5654" b="8954"/>
          <a:stretch/>
        </p:blipFill>
        <p:spPr>
          <a:xfrm>
            <a:off x="1693519" y="3554361"/>
            <a:ext cx="2848426" cy="213711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5654" b="8954"/>
          <a:stretch/>
        </p:blipFill>
        <p:spPr>
          <a:xfrm>
            <a:off x="5253163" y="3554361"/>
            <a:ext cx="2848426" cy="2137111"/>
          </a:xfrm>
          <a:prstGeom prst="rect">
            <a:avLst/>
          </a:prstGeom>
        </p:spPr>
      </p:pic>
      <p:sp>
        <p:nvSpPr>
          <p:cNvPr id="10" name="TextBox 9"/>
          <p:cNvSpPr txBox="1"/>
          <p:nvPr/>
        </p:nvSpPr>
        <p:spPr>
          <a:xfrm>
            <a:off x="222510" y="5681666"/>
            <a:ext cx="8839199" cy="1569660"/>
          </a:xfrm>
          <a:prstGeom prst="rect">
            <a:avLst/>
          </a:prstGeom>
          <a:noFill/>
        </p:spPr>
        <p:txBody>
          <a:bodyPr wrap="square" rtlCol="0">
            <a:spAutoFit/>
          </a:bodyPr>
          <a:lstStyle/>
          <a:p>
            <a:pPr marL="342900" indent="-342900">
              <a:buFont typeface="Arial" panose="020B0604020202020204" pitchFamily="34" charset="0"/>
              <a:buChar char="•"/>
            </a:pPr>
            <a:r>
              <a:rPr lang="en-US" sz="1800" dirty="0">
                <a:solidFill>
                  <a:schemeClr val="bg1"/>
                </a:solidFill>
              </a:rPr>
              <a:t>Difference between the diurnal variability of ensemble ABI and AERONET is somewhat reduced as a result of ADR 792.</a:t>
            </a:r>
          </a:p>
          <a:p>
            <a:pPr marL="342900" indent="-342900">
              <a:buFont typeface="Arial" panose="020B0604020202020204" pitchFamily="34" charset="0"/>
              <a:buChar char="•"/>
            </a:pPr>
            <a:r>
              <a:rPr lang="en-US" sz="1800" dirty="0">
                <a:solidFill>
                  <a:schemeClr val="bg1"/>
                </a:solidFill>
              </a:rPr>
              <a:t>Diurnal cycle difference can be larger/smaller at individual AERONET sites (not examined).</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1515394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93</a:t>
            </a:fld>
            <a:endParaRPr lang="en-US" altLang="en-US" dirty="0">
              <a:solidFill>
                <a:prstClr val="white"/>
              </a:solidFill>
            </a:endParaRPr>
          </a:p>
        </p:txBody>
      </p:sp>
      <p:sp>
        <p:nvSpPr>
          <p:cNvPr id="4" name="Title 1"/>
          <p:cNvSpPr>
            <a:spLocks noGrp="1"/>
          </p:cNvSpPr>
          <p:nvPr>
            <p:ph type="title"/>
          </p:nvPr>
        </p:nvSpPr>
        <p:spPr>
          <a:xfrm>
            <a:off x="1491918" y="122237"/>
            <a:ext cx="6160168" cy="776923"/>
          </a:xfrm>
        </p:spPr>
        <p:txBody>
          <a:bodyPr/>
          <a:lstStyle/>
          <a:p>
            <a:pPr algn="ctr"/>
            <a:r>
              <a:rPr lang="en-US" sz="3600" dirty="0"/>
              <a:t>Impact of G17 ABI Band 2 Bias Summary</a:t>
            </a:r>
          </a:p>
        </p:txBody>
      </p:sp>
      <p:sp>
        <p:nvSpPr>
          <p:cNvPr id="5" name="Content Placeholder 2"/>
          <p:cNvSpPr txBox="1">
            <a:spLocks/>
          </p:cNvSpPr>
          <p:nvPr/>
        </p:nvSpPr>
        <p:spPr bwMode="auto">
          <a:xfrm>
            <a:off x="99060" y="1051560"/>
            <a:ext cx="8884920" cy="566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lnSpcReduction="10000"/>
          </a:bodyPr>
          <a:lstStyle>
            <a:lvl1pPr marL="0" indent="0" algn="l"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2400" dirty="0">
                <a:solidFill>
                  <a:schemeClr val="bg1"/>
                </a:solidFill>
              </a:rPr>
              <a:t>ADR 792 (G17 ABI B02 bias) overall does not negatively impact the AOD product.</a:t>
            </a:r>
          </a:p>
          <a:p>
            <a:pPr marL="342900" indent="-342900">
              <a:buFont typeface="Arial" panose="020B0604020202020204" pitchFamily="34" charset="0"/>
              <a:buChar char="•"/>
            </a:pPr>
            <a:r>
              <a:rPr lang="en-US" sz="2400" dirty="0">
                <a:solidFill>
                  <a:schemeClr val="bg1"/>
                </a:solidFill>
              </a:rPr>
              <a:t>Some differences between the DE and OE products are clearly visible but generally minor, especially for high quality AOD.</a:t>
            </a:r>
          </a:p>
          <a:p>
            <a:pPr marL="342900" indent="-342900">
              <a:buFont typeface="Arial" panose="020B0604020202020204" pitchFamily="34" charset="0"/>
              <a:buChar char="•"/>
            </a:pPr>
            <a:r>
              <a:rPr lang="en-US" sz="2400" dirty="0">
                <a:solidFill>
                  <a:schemeClr val="bg1"/>
                </a:solidFill>
              </a:rPr>
              <a:t>The change in B02 resulted in a small increase of the mean AOD over land and a small decrease over water.  </a:t>
            </a:r>
          </a:p>
          <a:p>
            <a:pPr marL="342900" indent="-342900">
              <a:buFont typeface="Arial" panose="020B0604020202020204" pitchFamily="34" charset="0"/>
              <a:buChar char="•"/>
            </a:pPr>
            <a:r>
              <a:rPr lang="en-US" sz="2400" dirty="0">
                <a:solidFill>
                  <a:schemeClr val="bg1"/>
                </a:solidFill>
              </a:rPr>
              <a:t>Comparisons with reference data from AERONET suggests that ADR 792 somewhat reduces the bias, increases sample size, and improves diurnal variation of AOD.</a:t>
            </a:r>
          </a:p>
          <a:p>
            <a:pPr marL="342900" indent="-342900">
              <a:buFont typeface="Arial" panose="020B0604020202020204" pitchFamily="34" charset="0"/>
              <a:buChar char="•"/>
            </a:pPr>
            <a:r>
              <a:rPr lang="en-US" sz="2400" dirty="0">
                <a:solidFill>
                  <a:schemeClr val="bg1"/>
                </a:solidFill>
              </a:rPr>
              <a:t>CAVEATS:</a:t>
            </a:r>
          </a:p>
          <a:p>
            <a:pPr marL="800100" lvl="1" indent="-342900">
              <a:buFont typeface="Arial" panose="020B0604020202020204" pitchFamily="34" charset="0"/>
              <a:buChar char="•"/>
            </a:pPr>
            <a:r>
              <a:rPr lang="en-US" sz="2000" dirty="0">
                <a:solidFill>
                  <a:schemeClr val="bg1"/>
                </a:solidFill>
              </a:rPr>
              <a:t>Inputs may also be different in the OE and DE; these differences likely contribute to the total difference and thus make attribution somewhat less straightforward.</a:t>
            </a:r>
          </a:p>
          <a:p>
            <a:pPr marL="800100" lvl="1" indent="-342900">
              <a:buFont typeface="Arial" panose="020B0604020202020204" pitchFamily="34" charset="0"/>
              <a:buChar char="•"/>
            </a:pPr>
            <a:r>
              <a:rPr lang="en-US" sz="2000" dirty="0">
                <a:solidFill>
                  <a:schemeClr val="bg1"/>
                </a:solidFill>
              </a:rPr>
              <a:t>Processing coefficients are based on </a:t>
            </a:r>
            <a:r>
              <a:rPr lang="en-US" sz="2000" u="sng" dirty="0">
                <a:solidFill>
                  <a:schemeClr val="bg1"/>
                </a:solidFill>
              </a:rPr>
              <a:t>uncorrected B02</a:t>
            </a:r>
            <a:r>
              <a:rPr lang="en-US" sz="2000" dirty="0">
                <a:solidFill>
                  <a:schemeClr val="bg1"/>
                </a:solidFill>
              </a:rPr>
              <a:t>!</a:t>
            </a:r>
          </a:p>
          <a:p>
            <a:pPr marL="800100" lvl="1" indent="-342900">
              <a:buFont typeface="Arial" panose="020B0604020202020204" pitchFamily="34" charset="0"/>
              <a:buChar char="•"/>
            </a:pPr>
            <a:r>
              <a:rPr lang="en-US" sz="2000" dirty="0">
                <a:solidFill>
                  <a:schemeClr val="bg1"/>
                </a:solidFill>
              </a:rPr>
              <a:t>Having data only for a single day is not sufficient to establish a robust statistics to characterize product quality.</a:t>
            </a:r>
          </a:p>
        </p:txBody>
      </p:sp>
    </p:spTree>
    <p:extLst>
      <p:ext uri="{BB962C8B-B14F-4D97-AF65-F5344CB8AC3E}">
        <p14:creationId xmlns:p14="http://schemas.microsoft.com/office/powerpoint/2010/main" val="15304189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Brief overview of the AOD algorithm</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94</a:t>
            </a:fld>
            <a:endParaRPr lang="en-US" altLang="en-US" dirty="0">
              <a:solidFill>
                <a:prstClr val="white"/>
              </a:solidFill>
            </a:endParaRPr>
          </a:p>
        </p:txBody>
      </p:sp>
    </p:spTree>
    <p:extLst>
      <p:ext uri="{BB962C8B-B14F-4D97-AF65-F5344CB8AC3E}">
        <p14:creationId xmlns:p14="http://schemas.microsoft.com/office/powerpoint/2010/main" val="170382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dirty="0">
                <a:solidFill>
                  <a:schemeClr val="lt1"/>
                </a:solidFill>
                <a:latin typeface="Calibri"/>
                <a:ea typeface="Calibri"/>
                <a:cs typeface="Calibri"/>
                <a:sym typeface="Calibri"/>
              </a:rPr>
              <a:t>Algorithm Overview</a:t>
            </a:r>
          </a:p>
        </p:txBody>
      </p:sp>
      <p:sp>
        <p:nvSpPr>
          <p:cNvPr id="99" name="Shape 99"/>
          <p:cNvSpPr txBox="1">
            <a:spLocks noGrp="1"/>
          </p:cNvSpPr>
          <p:nvPr>
            <p:ph idx="1"/>
          </p:nvPr>
        </p:nvSpPr>
        <p:spPr>
          <a:xfrm>
            <a:off x="4636825" y="939614"/>
            <a:ext cx="4086225" cy="346414"/>
          </a:xfrm>
          <a:prstGeom prst="rect">
            <a:avLst/>
          </a:prstGeom>
          <a:noFill/>
          <a:ln>
            <a:noFill/>
          </a:ln>
        </p:spPr>
        <p:txBody>
          <a:bodyPr lIns="91425" tIns="45700" rIns="91425" bIns="45700" anchor="t" anchorCtr="0">
            <a:noAutofit/>
          </a:bodyPr>
          <a:lstStyle/>
          <a:p>
            <a:pPr indent="0">
              <a:buNone/>
            </a:pPr>
            <a:r>
              <a:rPr lang="en-US" sz="1800" dirty="0"/>
              <a:t>Channels used for aerosol retrieval </a:t>
            </a:r>
          </a:p>
          <a:p>
            <a:pPr marL="0" marR="0" lvl="0" indent="0" rtl="0">
              <a:spcBef>
                <a:spcPts val="640"/>
              </a:spcBef>
              <a:spcAft>
                <a:spcPts val="0"/>
              </a:spcAft>
              <a:buClr>
                <a:schemeClr val="lt1"/>
              </a:buClr>
              <a:buSzPct val="100000"/>
              <a:buFont typeface="Arial"/>
              <a:buNone/>
            </a:pPr>
            <a:endParaRPr sz="2400" i="0" u="none" strike="noStrike" cap="none" dirty="0">
              <a:solidFill>
                <a:schemeClr val="lt1"/>
              </a:solidFill>
              <a:sym typeface="Calibri"/>
            </a:endParaRPr>
          </a:p>
          <a:p>
            <a:pPr marL="342900" marR="0" lvl="0" indent="-342900" algn="l" rtl="0">
              <a:spcBef>
                <a:spcPts val="640"/>
              </a:spcBef>
              <a:spcAft>
                <a:spcPts val="0"/>
              </a:spcAft>
              <a:buClr>
                <a:schemeClr val="lt1"/>
              </a:buClr>
              <a:buSzPct val="100000"/>
              <a:buFont typeface="Arial"/>
              <a:buNone/>
            </a:pPr>
            <a:endParaRPr sz="2400" i="0" u="none" strike="noStrike" cap="none" dirty="0">
              <a:solidFill>
                <a:schemeClr val="lt1"/>
              </a:solidFill>
              <a:sym typeface="Calibri"/>
            </a:endParaRPr>
          </a:p>
        </p:txBody>
      </p:sp>
      <p:graphicFrame>
        <p:nvGraphicFramePr>
          <p:cNvPr id="7" name="Table 6"/>
          <p:cNvGraphicFramePr>
            <a:graphicFrameLocks noGrp="1"/>
          </p:cNvGraphicFramePr>
          <p:nvPr>
            <p:extLst/>
          </p:nvPr>
        </p:nvGraphicFramePr>
        <p:xfrm>
          <a:off x="4306529" y="1286028"/>
          <a:ext cx="4746818" cy="2619536"/>
        </p:xfrm>
        <a:graphic>
          <a:graphicData uri="http://schemas.openxmlformats.org/drawingml/2006/table">
            <a:tbl>
              <a:tblPr/>
              <a:tblGrid>
                <a:gridCol w="642620">
                  <a:extLst>
                    <a:ext uri="{9D8B030D-6E8A-4147-A177-3AD203B41FA5}">
                      <a16:colId xmlns:a16="http://schemas.microsoft.com/office/drawing/2014/main" val="20000"/>
                    </a:ext>
                  </a:extLst>
                </a:gridCol>
                <a:gridCol w="1148634">
                  <a:extLst>
                    <a:ext uri="{9D8B030D-6E8A-4147-A177-3AD203B41FA5}">
                      <a16:colId xmlns:a16="http://schemas.microsoft.com/office/drawing/2014/main" val="20001"/>
                    </a:ext>
                  </a:extLst>
                </a:gridCol>
                <a:gridCol w="738891">
                  <a:extLst>
                    <a:ext uri="{9D8B030D-6E8A-4147-A177-3AD203B41FA5}">
                      <a16:colId xmlns:a16="http://schemas.microsoft.com/office/drawing/2014/main" val="20002"/>
                    </a:ext>
                  </a:extLst>
                </a:gridCol>
                <a:gridCol w="738891">
                  <a:extLst>
                    <a:ext uri="{9D8B030D-6E8A-4147-A177-3AD203B41FA5}">
                      <a16:colId xmlns:a16="http://schemas.microsoft.com/office/drawing/2014/main" val="20003"/>
                    </a:ext>
                  </a:extLst>
                </a:gridCol>
                <a:gridCol w="738891">
                  <a:extLst>
                    <a:ext uri="{9D8B030D-6E8A-4147-A177-3AD203B41FA5}">
                      <a16:colId xmlns:a16="http://schemas.microsoft.com/office/drawing/2014/main" val="20004"/>
                    </a:ext>
                  </a:extLst>
                </a:gridCol>
                <a:gridCol w="738891">
                  <a:extLst>
                    <a:ext uri="{9D8B030D-6E8A-4147-A177-3AD203B41FA5}">
                      <a16:colId xmlns:a16="http://schemas.microsoft.com/office/drawing/2014/main" val="20005"/>
                    </a:ext>
                  </a:extLst>
                </a:gridCol>
              </a:tblGrid>
              <a:tr h="304220">
                <a:tc rowSpan="2">
                  <a:txBody>
                    <a:bodyPr/>
                    <a:lstStyle/>
                    <a:p>
                      <a:pPr marL="0" marR="0" algn="ctr">
                        <a:spcBef>
                          <a:spcPts val="0"/>
                        </a:spcBef>
                        <a:spcAft>
                          <a:spcPts val="0"/>
                        </a:spcAft>
                      </a:pPr>
                      <a:r>
                        <a:rPr lang="en-US" sz="1600" b="1" kern="50" dirty="0">
                          <a:latin typeface="+mn-lt"/>
                          <a:ea typeface="Times New Roman"/>
                          <a:cs typeface="Times New Roman"/>
                        </a:rPr>
                        <a:t>ABI</a:t>
                      </a:r>
                    </a:p>
                    <a:p>
                      <a:pPr marL="0" marR="0" algn="ctr">
                        <a:spcBef>
                          <a:spcPts val="0"/>
                        </a:spcBef>
                        <a:spcAft>
                          <a:spcPts val="0"/>
                        </a:spcAft>
                      </a:pPr>
                      <a:r>
                        <a:rPr lang="en-US" sz="1600" b="1" kern="50" dirty="0">
                          <a:latin typeface="+mn-lt"/>
                          <a:ea typeface="Times New Roman"/>
                          <a:cs typeface="Times New Roman"/>
                        </a:rPr>
                        <a:t>Band</a:t>
                      </a:r>
                      <a:endParaRPr lang="en-US" sz="1600" b="1"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rowSpan="2">
                  <a:txBody>
                    <a:bodyPr/>
                    <a:lstStyle/>
                    <a:p>
                      <a:pPr marL="0" marR="0" algn="ctr">
                        <a:spcBef>
                          <a:spcPts val="0"/>
                        </a:spcBef>
                        <a:spcAft>
                          <a:spcPts val="0"/>
                        </a:spcAft>
                      </a:pPr>
                      <a:r>
                        <a:rPr lang="en-US" sz="1600" b="1" kern="50" dirty="0">
                          <a:latin typeface="+mn-lt"/>
                          <a:ea typeface="Times New Roman"/>
                          <a:cs typeface="Times New Roman"/>
                        </a:rPr>
                        <a:t>Central Wavelength (µm)</a:t>
                      </a:r>
                      <a:endParaRPr lang="en-US" sz="1600" b="1"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marL="0" marR="0" algn="ctr">
                        <a:spcBef>
                          <a:spcPts val="0"/>
                        </a:spcBef>
                        <a:spcAft>
                          <a:spcPts val="0"/>
                        </a:spcAft>
                      </a:pPr>
                      <a:r>
                        <a:rPr lang="en-US" sz="1600" b="1" dirty="0">
                          <a:latin typeface="+mn-lt"/>
                          <a:ea typeface="Times New Roman"/>
                          <a:cs typeface="Times New Roman"/>
                        </a:rPr>
                        <a:t>Retrieval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marL="0" marR="0" algn="ctr">
                        <a:spcBef>
                          <a:spcPts val="0"/>
                        </a:spcBef>
                        <a:spcAft>
                          <a:spcPts val="0"/>
                        </a:spcAft>
                      </a:pPr>
                      <a:r>
                        <a:rPr lang="en-US" sz="1600" b="1" dirty="0">
                          <a:latin typeface="+mn-lt"/>
                          <a:ea typeface="Times New Roman"/>
                          <a:cs typeface="Times New Roman"/>
                        </a:rPr>
                        <a:t>Internal Test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0"/>
                  </a:ext>
                </a:extLst>
              </a:tr>
              <a:tr h="60843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solidFill>
                            <a:schemeClr val="bg1"/>
                          </a:solidFill>
                          <a:latin typeface="+mn-lt"/>
                          <a:ea typeface="Times New Roman"/>
                          <a:cs typeface="Times New Roman"/>
                        </a:rPr>
                        <a:t>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marL="0" marR="0" algn="ctr">
                        <a:spcBef>
                          <a:spcPts val="0"/>
                        </a:spcBef>
                        <a:spcAft>
                          <a:spcPts val="0"/>
                        </a:spcAft>
                      </a:pPr>
                      <a:r>
                        <a:rPr lang="en-US" sz="1600" b="1" dirty="0">
                          <a:solidFill>
                            <a:schemeClr val="bg1"/>
                          </a:solidFill>
                          <a:latin typeface="+mn-lt"/>
                          <a:ea typeface="Times New Roman"/>
                          <a:cs typeface="Times New Roman"/>
                        </a:rPr>
                        <a:t>Water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600" b="1" dirty="0">
                          <a:solidFill>
                            <a:schemeClr val="bg1"/>
                          </a:solidFill>
                          <a:latin typeface="+mn-lt"/>
                          <a:ea typeface="Times New Roman"/>
                          <a:cs typeface="Times New Roman"/>
                        </a:rPr>
                        <a:t>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marL="0" marR="0" algn="ctr">
                        <a:spcBef>
                          <a:spcPts val="0"/>
                        </a:spcBef>
                        <a:spcAft>
                          <a:spcPts val="0"/>
                        </a:spcAft>
                      </a:pPr>
                      <a:r>
                        <a:rPr lang="en-US" sz="1600" b="1" dirty="0">
                          <a:solidFill>
                            <a:schemeClr val="bg1"/>
                          </a:solidFill>
                          <a:latin typeface="+mn-lt"/>
                          <a:ea typeface="Times New Roman"/>
                          <a:cs typeface="Times New Roman"/>
                        </a:rPr>
                        <a:t>Water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37592">
                <a:tc>
                  <a:txBody>
                    <a:bodyPr/>
                    <a:lstStyle/>
                    <a:p>
                      <a:pPr marL="0" marR="0" algn="r">
                        <a:spcBef>
                          <a:spcPts val="0"/>
                        </a:spcBef>
                        <a:spcAft>
                          <a:spcPts val="0"/>
                        </a:spcAft>
                      </a:pPr>
                      <a:r>
                        <a:rPr lang="en-US" sz="1600" b="1" kern="50" dirty="0">
                          <a:latin typeface="+mn-lt"/>
                          <a:ea typeface="Times New Roman"/>
                          <a:cs typeface="Times New Roman"/>
                        </a:rPr>
                        <a:t>1</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0.470</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endParaRPr lang="en-US" sz="1600" b="1" kern="1200" dirty="0">
                        <a:solidFill>
                          <a:schemeClr val="tx1"/>
                        </a:solidFill>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37592">
                <a:tc>
                  <a:txBody>
                    <a:bodyPr/>
                    <a:lstStyle/>
                    <a:p>
                      <a:pPr marL="0" marR="0" algn="r">
                        <a:spcBef>
                          <a:spcPts val="0"/>
                        </a:spcBef>
                        <a:spcAft>
                          <a:spcPts val="0"/>
                        </a:spcAft>
                      </a:pPr>
                      <a:r>
                        <a:rPr lang="en-US" sz="1600" b="1" kern="50" dirty="0">
                          <a:latin typeface="+mn-lt"/>
                          <a:ea typeface="Times New Roman"/>
                          <a:cs typeface="Times New Roman"/>
                        </a:rPr>
                        <a:t>2</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0.640</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37592">
                <a:tc>
                  <a:txBody>
                    <a:bodyPr/>
                    <a:lstStyle/>
                    <a:p>
                      <a:pPr marL="0" marR="0" algn="r">
                        <a:spcBef>
                          <a:spcPts val="0"/>
                        </a:spcBef>
                        <a:spcAft>
                          <a:spcPts val="0"/>
                        </a:spcAft>
                      </a:pPr>
                      <a:r>
                        <a:rPr lang="en-US" sz="1600" b="1" kern="50" dirty="0">
                          <a:latin typeface="+mn-lt"/>
                          <a:ea typeface="Times New Roman"/>
                          <a:cs typeface="Times New Roman"/>
                        </a:rPr>
                        <a:t>3</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0.865</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US" sz="1600" b="1"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37592">
                <a:tc>
                  <a:txBody>
                    <a:bodyPr/>
                    <a:lstStyle/>
                    <a:p>
                      <a:pPr marL="0" marR="0" algn="r">
                        <a:spcBef>
                          <a:spcPts val="0"/>
                        </a:spcBef>
                        <a:spcAft>
                          <a:spcPts val="0"/>
                        </a:spcAft>
                      </a:pPr>
                      <a:r>
                        <a:rPr lang="en-US" sz="1600" b="1" kern="50" dirty="0">
                          <a:latin typeface="+mn-lt"/>
                          <a:ea typeface="Times New Roman"/>
                          <a:cs typeface="Times New Roman"/>
                        </a:rPr>
                        <a:t>4</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1.378</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US" sz="1600" b="1"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marL="0" marR="0" algn="ctr" defTabSz="914400" rtl="0" eaLnBrk="1" latinLnBrk="0" hangingPunct="1">
                        <a:spcBef>
                          <a:spcPts val="0"/>
                        </a:spcBef>
                        <a:spcAft>
                          <a:spcPts val="0"/>
                        </a:spcAft>
                      </a:pPr>
                      <a:endParaRPr lang="en-US" sz="1600" b="1" kern="1200" dirty="0">
                        <a:solidFill>
                          <a:schemeClr val="tx1"/>
                        </a:solidFill>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defTabSz="914400" rtl="0" eaLnBrk="1" latinLnBrk="0" hangingPunct="1">
                        <a:spcBef>
                          <a:spcPts val="0"/>
                        </a:spcBef>
                        <a:spcAft>
                          <a:spcPts val="0"/>
                        </a:spcAft>
                      </a:pPr>
                      <a:r>
                        <a:rPr lang="en-US" sz="1600" b="1" kern="1200" dirty="0">
                          <a:solidFill>
                            <a:schemeClr val="tx1"/>
                          </a:solidFill>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37592">
                <a:tc>
                  <a:txBody>
                    <a:bodyPr/>
                    <a:lstStyle/>
                    <a:p>
                      <a:pPr marL="0" marR="0" algn="r">
                        <a:spcBef>
                          <a:spcPts val="0"/>
                        </a:spcBef>
                        <a:spcAft>
                          <a:spcPts val="0"/>
                        </a:spcAft>
                      </a:pPr>
                      <a:r>
                        <a:rPr lang="en-US" sz="1600" b="1" kern="50" dirty="0">
                          <a:latin typeface="+mn-lt"/>
                          <a:ea typeface="Times New Roman"/>
                          <a:cs typeface="Times New Roman"/>
                        </a:rPr>
                        <a:t>5</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1.610</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US" sz="1600" b="1"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37592">
                <a:tc>
                  <a:txBody>
                    <a:bodyPr/>
                    <a:lstStyle/>
                    <a:p>
                      <a:pPr marL="0" marR="0" algn="r">
                        <a:spcBef>
                          <a:spcPts val="0"/>
                        </a:spcBef>
                        <a:spcAft>
                          <a:spcPts val="0"/>
                        </a:spcAft>
                      </a:pPr>
                      <a:r>
                        <a:rPr lang="en-US" sz="1600" b="1" kern="50" dirty="0">
                          <a:latin typeface="+mn-lt"/>
                          <a:ea typeface="Times New Roman"/>
                          <a:cs typeface="Times New Roman"/>
                        </a:rPr>
                        <a:t>6</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2.250</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37592">
                <a:tc>
                  <a:txBody>
                    <a:bodyPr/>
                    <a:lstStyle/>
                    <a:p>
                      <a:pPr marL="0" marR="0" algn="r">
                        <a:spcBef>
                          <a:spcPts val="0"/>
                        </a:spcBef>
                        <a:spcAft>
                          <a:spcPts val="0"/>
                        </a:spcAft>
                      </a:pPr>
                      <a:r>
                        <a:rPr lang="en-US" sz="1600" b="1" kern="50" dirty="0">
                          <a:latin typeface="+mn-lt"/>
                          <a:ea typeface="Times New Roman"/>
                          <a:cs typeface="Times New Roman"/>
                        </a:rPr>
                        <a:t>14</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r">
                        <a:spcBef>
                          <a:spcPts val="0"/>
                        </a:spcBef>
                        <a:spcAft>
                          <a:spcPts val="0"/>
                        </a:spcAft>
                      </a:pPr>
                      <a:r>
                        <a:rPr lang="en-US" sz="1600" b="1" kern="50" dirty="0">
                          <a:latin typeface="+mn-lt"/>
                          <a:ea typeface="Times New Roman"/>
                          <a:cs typeface="Times New Roman"/>
                        </a:rPr>
                        <a:t>11.200</a:t>
                      </a:r>
                      <a:endParaRPr lang="en-US" sz="1600" b="1" dirty="0">
                        <a:latin typeface="+mn-lt"/>
                        <a:ea typeface="Times New Roman"/>
                        <a:cs typeface="Times New Roman"/>
                      </a:endParaRPr>
                    </a:p>
                  </a:txBody>
                  <a:tcPr marL="68580" marR="365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endParaRPr lang="en-US" sz="1600" b="1"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marL="0" marR="0" algn="ctr" defTabSz="914400" rtl="0" eaLnBrk="1" latinLnBrk="0" hangingPunct="1">
                        <a:spcBef>
                          <a:spcPts val="0"/>
                        </a:spcBef>
                        <a:spcAft>
                          <a:spcPts val="0"/>
                        </a:spcAft>
                      </a:pPr>
                      <a:endParaRPr lang="en-US" sz="1600" b="1" kern="1200" dirty="0">
                        <a:solidFill>
                          <a:schemeClr val="tx1"/>
                        </a:solidFill>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latin typeface="+mn-lt"/>
                          <a:ea typeface="Times New Roman"/>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bl>
          </a:graphicData>
        </a:graphic>
      </p:graphicFrame>
      <p:sp>
        <p:nvSpPr>
          <p:cNvPr id="2" name="Rectangle 1"/>
          <p:cNvSpPr/>
          <p:nvPr/>
        </p:nvSpPr>
        <p:spPr>
          <a:xfrm>
            <a:off x="474108" y="1098525"/>
            <a:ext cx="3714434" cy="2462213"/>
          </a:xfrm>
          <a:prstGeom prst="rect">
            <a:avLst/>
          </a:prstGeom>
        </p:spPr>
        <p:txBody>
          <a:bodyPr wrap="square">
            <a:spAutoFit/>
          </a:bodyPr>
          <a:lstStyle/>
          <a:p>
            <a:pPr marL="0" marR="0" lvl="0" indent="0" algn="l" defTabSz="457200" rtl="0" eaLnBrk="1" fontAlgn="base" latinLnBrk="0" hangingPunct="1">
              <a:lnSpc>
                <a:spcPct val="100000"/>
              </a:lnSpc>
              <a:spcBef>
                <a:spcPts val="640"/>
              </a:spcBef>
              <a:spcAft>
                <a:spcPts val="0"/>
              </a:spcAft>
              <a:buClr>
                <a:prstClr val="white"/>
              </a:buClr>
              <a:buSzPct val="100000"/>
              <a:buFontTx/>
              <a:buNone/>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sym typeface="Calibri"/>
              </a:rPr>
              <a:t>The AOD algorithm : </a:t>
            </a:r>
          </a:p>
          <a:p>
            <a:pPr marL="342900" marR="0" lvl="0" indent="-342900" algn="l" defTabSz="457200" rtl="0" eaLnBrk="1" fontAlgn="base" latinLnBrk="0" hangingPunct="1">
              <a:lnSpc>
                <a:spcPct val="100000"/>
              </a:lnSpc>
              <a:spcBef>
                <a:spcPts val="640"/>
              </a:spcBef>
              <a:spcAft>
                <a:spcPts val="0"/>
              </a:spcAft>
              <a:buClr>
                <a:prstClr val="white"/>
              </a:buClr>
              <a:buSzPct val="100000"/>
              <a:buFontTx/>
              <a:buAutoNum type="arabicParenBoth"/>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sym typeface="Calibri"/>
              </a:rPr>
              <a:t>Compares selected VIS and NIR ABI reflectances with reflectances calculated for a discrete set of AOD and aerosol models. </a:t>
            </a:r>
          </a:p>
          <a:p>
            <a:pPr marL="342900" marR="0" lvl="0" indent="-342900" algn="l" defTabSz="457200" rtl="0" eaLnBrk="1" fontAlgn="base" latinLnBrk="0" hangingPunct="1">
              <a:lnSpc>
                <a:spcPct val="100000"/>
              </a:lnSpc>
              <a:spcBef>
                <a:spcPts val="640"/>
              </a:spcBef>
              <a:spcAft>
                <a:spcPts val="0"/>
              </a:spcAft>
              <a:buClr>
                <a:prstClr val="white"/>
              </a:buClr>
              <a:buSzPct val="100000"/>
              <a:buFontTx/>
              <a:buAutoNum type="arabicParenBoth"/>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sym typeface="Calibri"/>
              </a:rPr>
              <a:t>Selects AOD and aerosol model for which calculated reflectances best match observed ones. </a:t>
            </a:r>
          </a:p>
        </p:txBody>
      </p:sp>
      <p:pic>
        <p:nvPicPr>
          <p:cNvPr id="14" name="Picture 2" descr="gen_model">
            <a:extLst>
              <a:ext uri="{FF2B5EF4-FFF2-40B4-BE49-F238E27FC236}">
                <a16:creationId xmlns:a16="http://schemas.microsoft.com/office/drawing/2014/main" id="{00660A3D-B197-4799-88C0-8C28835377B5}"/>
              </a:ext>
            </a:extLst>
          </p:cNvPr>
          <p:cNvPicPr>
            <a:picLocks noChangeAspect="1" noChangeArrowheads="1"/>
          </p:cNvPicPr>
          <p:nvPr/>
        </p:nvPicPr>
        <p:blipFill>
          <a:blip r:embed="rId3" cstate="print"/>
          <a:srcRect l="5684" t="8583" r="11900" b="4367"/>
          <a:stretch>
            <a:fillRect/>
          </a:stretch>
        </p:blipFill>
        <p:spPr bwMode="auto">
          <a:xfrm>
            <a:off x="201583" y="3736636"/>
            <a:ext cx="3599353" cy="2938814"/>
          </a:xfrm>
          <a:prstGeom prst="rect">
            <a:avLst/>
          </a:prstGeom>
          <a:noFill/>
          <a:ln w="9525">
            <a:noFill/>
            <a:miter lim="800000"/>
            <a:headEnd/>
            <a:tailEnd/>
          </a:ln>
        </p:spPr>
      </p:pic>
      <p:sp>
        <p:nvSpPr>
          <p:cNvPr id="15" name="Text Box 37">
            <a:extLst>
              <a:ext uri="{FF2B5EF4-FFF2-40B4-BE49-F238E27FC236}">
                <a16:creationId xmlns:a16="http://schemas.microsoft.com/office/drawing/2014/main" id="{3A93AB64-6593-4110-B830-776830AA3471}"/>
              </a:ext>
            </a:extLst>
          </p:cNvPr>
          <p:cNvSpPr txBox="1">
            <a:spLocks noChangeArrowheads="1"/>
          </p:cNvSpPr>
          <p:nvPr/>
        </p:nvSpPr>
        <p:spPr bwMode="auto">
          <a:xfrm>
            <a:off x="1133937" y="6419392"/>
            <a:ext cx="1974848" cy="230832"/>
          </a:xfrm>
          <a:prstGeom prst="rect">
            <a:avLst/>
          </a:prstGeom>
          <a:solidFill>
            <a:schemeClr val="bg1"/>
          </a:solidFill>
          <a:ln w="9525">
            <a:noFill/>
            <a:miter lim="800000"/>
            <a:headEnd/>
            <a:tailEnd/>
          </a:ln>
        </p:spPr>
        <p:txBody>
          <a:bodyPr wrap="square"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itchFamily="34" charset="0"/>
                <a:cs typeface="Arial"/>
                <a:sym typeface="Arial"/>
              </a:rPr>
              <a:t>TOA reflectance in band A</a:t>
            </a:r>
          </a:p>
        </p:txBody>
      </p:sp>
      <p:sp>
        <p:nvSpPr>
          <p:cNvPr id="16" name="Text Box 38">
            <a:extLst>
              <a:ext uri="{FF2B5EF4-FFF2-40B4-BE49-F238E27FC236}">
                <a16:creationId xmlns:a16="http://schemas.microsoft.com/office/drawing/2014/main" id="{0DC5AC94-08FB-4A48-A510-5D13815C49E7}"/>
              </a:ext>
            </a:extLst>
          </p:cNvPr>
          <p:cNvSpPr txBox="1">
            <a:spLocks noChangeArrowheads="1"/>
          </p:cNvSpPr>
          <p:nvPr/>
        </p:nvSpPr>
        <p:spPr bwMode="auto">
          <a:xfrm rot="16200000">
            <a:off x="-662594" y="4933525"/>
            <a:ext cx="1979613" cy="230832"/>
          </a:xfrm>
          <a:prstGeom prst="rect">
            <a:avLst/>
          </a:prstGeom>
          <a:solidFill>
            <a:schemeClr val="bg1"/>
          </a:solidFill>
          <a:ln w="9525">
            <a:noFill/>
            <a:miter lim="800000"/>
            <a:headEnd/>
            <a:tailEnd/>
          </a:ln>
        </p:spPr>
        <p:txBody>
          <a:bodyPr wrap="square"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itchFamily="34" charset="0"/>
                <a:cs typeface="Arial"/>
                <a:sym typeface="Arial"/>
              </a:rPr>
              <a:t>TOA reflectance in band B</a:t>
            </a:r>
          </a:p>
        </p:txBody>
      </p:sp>
      <p:sp>
        <p:nvSpPr>
          <p:cNvPr id="17" name="Text Box 39">
            <a:extLst>
              <a:ext uri="{FF2B5EF4-FFF2-40B4-BE49-F238E27FC236}">
                <a16:creationId xmlns:a16="http://schemas.microsoft.com/office/drawing/2014/main" id="{0D790248-99F3-4555-B82D-C8383FD3B692}"/>
              </a:ext>
            </a:extLst>
          </p:cNvPr>
          <p:cNvSpPr txBox="1">
            <a:spLocks noChangeArrowheads="1"/>
          </p:cNvSpPr>
          <p:nvPr/>
        </p:nvSpPr>
        <p:spPr bwMode="auto">
          <a:xfrm>
            <a:off x="1156149" y="3942912"/>
            <a:ext cx="836768" cy="307777"/>
          </a:xfrm>
          <a:prstGeom prst="rect">
            <a:avLst/>
          </a:prstGeom>
          <a:solidFill>
            <a:schemeClr val="bg1"/>
          </a:solid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itchFamily="34" charset="0"/>
                <a:cs typeface="Arial"/>
                <a:sym typeface="Arial"/>
              </a:rPr>
              <a:t>aerosol model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pitchFamily="34" charset="0"/>
                <a:cs typeface="Arial"/>
                <a:sym typeface="Arial"/>
              </a:rPr>
              <a:t>aerosol model 2</a:t>
            </a:r>
          </a:p>
        </p:txBody>
      </p:sp>
      <p:sp>
        <p:nvSpPr>
          <p:cNvPr id="18" name="Line 5">
            <a:extLst>
              <a:ext uri="{FF2B5EF4-FFF2-40B4-BE49-F238E27FC236}">
                <a16:creationId xmlns:a16="http://schemas.microsoft.com/office/drawing/2014/main" id="{A3AD3D36-5F78-45E5-AA91-5A21881E5C0D}"/>
              </a:ext>
            </a:extLst>
          </p:cNvPr>
          <p:cNvSpPr>
            <a:spLocks noChangeAspect="1" noChangeShapeType="1"/>
          </p:cNvSpPr>
          <p:nvPr/>
        </p:nvSpPr>
        <p:spPr bwMode="auto">
          <a:xfrm>
            <a:off x="2221129" y="5099742"/>
            <a:ext cx="0" cy="1157129"/>
          </a:xfrm>
          <a:prstGeom prst="line">
            <a:avLst/>
          </a:prstGeom>
          <a:noFill/>
          <a:ln w="15875">
            <a:solidFill>
              <a:srgbClr val="0033CC"/>
            </a:solidFill>
            <a:prstDash val="dash"/>
            <a:round/>
            <a:headEnd type="triangle" w="med" len="me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Line 8">
            <a:extLst>
              <a:ext uri="{FF2B5EF4-FFF2-40B4-BE49-F238E27FC236}">
                <a16:creationId xmlns:a16="http://schemas.microsoft.com/office/drawing/2014/main" id="{9C4D3A71-CDD6-4874-86DB-A47EA43BE4A1}"/>
              </a:ext>
            </a:extLst>
          </p:cNvPr>
          <p:cNvSpPr>
            <a:spLocks noChangeAspect="1" noChangeShapeType="1"/>
          </p:cNvSpPr>
          <p:nvPr/>
        </p:nvSpPr>
        <p:spPr bwMode="auto">
          <a:xfrm>
            <a:off x="736818" y="5113237"/>
            <a:ext cx="1484311" cy="0"/>
          </a:xfrm>
          <a:prstGeom prst="line">
            <a:avLst/>
          </a:prstGeom>
          <a:noFill/>
          <a:ln w="15875">
            <a:solidFill>
              <a:srgbClr val="0033CC"/>
            </a:solidFill>
            <a:prstDash val="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Line 10">
            <a:extLst>
              <a:ext uri="{FF2B5EF4-FFF2-40B4-BE49-F238E27FC236}">
                <a16:creationId xmlns:a16="http://schemas.microsoft.com/office/drawing/2014/main" id="{5980C81D-0C2A-4F96-AB2A-B72E665015EC}"/>
              </a:ext>
            </a:extLst>
          </p:cNvPr>
          <p:cNvSpPr>
            <a:spLocks noChangeAspect="1" noChangeShapeType="1"/>
          </p:cNvSpPr>
          <p:nvPr/>
        </p:nvSpPr>
        <p:spPr bwMode="auto">
          <a:xfrm>
            <a:off x="714738" y="4451350"/>
            <a:ext cx="1506391" cy="0"/>
          </a:xfrm>
          <a:prstGeom prst="line">
            <a:avLst/>
          </a:prstGeom>
          <a:noFill/>
          <a:ln w="15875">
            <a:solidFill>
              <a:schemeClr val="tx1"/>
            </a:solidFill>
            <a:prstDash val="dash"/>
            <a:round/>
            <a:headEnd type="triangle" w="med" len="me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Line 11">
            <a:extLst>
              <a:ext uri="{FF2B5EF4-FFF2-40B4-BE49-F238E27FC236}">
                <a16:creationId xmlns:a16="http://schemas.microsoft.com/office/drawing/2014/main" id="{D020F473-F718-4701-B200-133D3DDFED55}"/>
              </a:ext>
            </a:extLst>
          </p:cNvPr>
          <p:cNvSpPr>
            <a:spLocks noChangeAspect="1" noChangeShapeType="1"/>
          </p:cNvSpPr>
          <p:nvPr/>
        </p:nvSpPr>
        <p:spPr bwMode="auto">
          <a:xfrm>
            <a:off x="736818" y="5411236"/>
            <a:ext cx="1484311" cy="0"/>
          </a:xfrm>
          <a:prstGeom prst="line">
            <a:avLst/>
          </a:prstGeom>
          <a:noFill/>
          <a:ln w="15875">
            <a:solidFill>
              <a:srgbClr val="FF0000"/>
            </a:solidFill>
            <a:prstDash val="dash"/>
            <a:round/>
            <a:headEnd type="triangle" w="med" len="me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roup 32">
            <a:extLst>
              <a:ext uri="{FF2B5EF4-FFF2-40B4-BE49-F238E27FC236}">
                <a16:creationId xmlns:a16="http://schemas.microsoft.com/office/drawing/2014/main" id="{7834D731-4DBA-4C62-8C34-BA373AC77494}"/>
              </a:ext>
            </a:extLst>
          </p:cNvPr>
          <p:cNvGrpSpPr>
            <a:grpSpLocks noChangeAspect="1"/>
          </p:cNvGrpSpPr>
          <p:nvPr/>
        </p:nvGrpSpPr>
        <p:grpSpPr bwMode="auto">
          <a:xfrm>
            <a:off x="2241753" y="5419567"/>
            <a:ext cx="1803400" cy="727075"/>
            <a:chOff x="4161" y="2793"/>
            <a:chExt cx="1136" cy="458"/>
          </a:xfrm>
        </p:grpSpPr>
        <p:sp>
          <p:nvSpPr>
            <p:cNvPr id="31" name="Line 18">
              <a:extLst>
                <a:ext uri="{FF2B5EF4-FFF2-40B4-BE49-F238E27FC236}">
                  <a16:creationId xmlns:a16="http://schemas.microsoft.com/office/drawing/2014/main" id="{1D3AC39D-CF05-4504-8F13-651FBFF54732}"/>
                </a:ext>
              </a:extLst>
            </p:cNvPr>
            <p:cNvSpPr>
              <a:spLocks noChangeShapeType="1"/>
            </p:cNvSpPr>
            <p:nvPr/>
          </p:nvSpPr>
          <p:spPr bwMode="auto">
            <a:xfrm flipH="1" flipV="1">
              <a:off x="4161" y="2793"/>
              <a:ext cx="139" cy="139"/>
            </a:xfrm>
            <a:prstGeom prst="line">
              <a:avLst/>
            </a:prstGeom>
            <a:no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Text Box 19">
              <a:extLst>
                <a:ext uri="{FF2B5EF4-FFF2-40B4-BE49-F238E27FC236}">
                  <a16:creationId xmlns:a16="http://schemas.microsoft.com/office/drawing/2014/main" id="{CCD6B940-AEE1-49F9-AA17-D702DE8519F5}"/>
                </a:ext>
              </a:extLst>
            </p:cNvPr>
            <p:cNvSpPr txBox="1">
              <a:spLocks noChangeArrowheads="1"/>
            </p:cNvSpPr>
            <p:nvPr/>
          </p:nvSpPr>
          <p:spPr bwMode="auto">
            <a:xfrm>
              <a:off x="4255" y="2921"/>
              <a:ext cx="1042" cy="33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imes New Roman" pitchFamily="18" charset="0"/>
                  <a:cs typeface="Arial"/>
                  <a:sym typeface="Arial"/>
                </a:rPr>
                <a:t>Retrieved AOD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imes New Roman" pitchFamily="18" charset="0"/>
                  <a:cs typeface="Arial"/>
                  <a:sym typeface="Arial"/>
                </a:rPr>
                <a:t>(and model)</a:t>
              </a:r>
            </a:p>
          </p:txBody>
        </p:sp>
      </p:grpSp>
      <p:grpSp>
        <p:nvGrpSpPr>
          <p:cNvPr id="33" name="Group 29">
            <a:extLst>
              <a:ext uri="{FF2B5EF4-FFF2-40B4-BE49-F238E27FC236}">
                <a16:creationId xmlns:a16="http://schemas.microsoft.com/office/drawing/2014/main" id="{A1FD20EC-1EDF-48A9-8A7B-740475223DFF}"/>
              </a:ext>
            </a:extLst>
          </p:cNvPr>
          <p:cNvGrpSpPr>
            <a:grpSpLocks noChangeAspect="1"/>
          </p:cNvGrpSpPr>
          <p:nvPr/>
        </p:nvGrpSpPr>
        <p:grpSpPr bwMode="auto">
          <a:xfrm rot="19939039">
            <a:off x="2098452" y="4682359"/>
            <a:ext cx="1265238" cy="276225"/>
            <a:chOff x="4116" y="2447"/>
            <a:chExt cx="797" cy="174"/>
          </a:xfrm>
        </p:grpSpPr>
        <p:sp>
          <p:nvSpPr>
            <p:cNvPr id="34" name="Oval 4">
              <a:extLst>
                <a:ext uri="{FF2B5EF4-FFF2-40B4-BE49-F238E27FC236}">
                  <a16:creationId xmlns:a16="http://schemas.microsoft.com/office/drawing/2014/main" id="{3EB1C954-AB92-41CE-A702-6CAC1085E9CE}"/>
                </a:ext>
              </a:extLst>
            </p:cNvPr>
            <p:cNvSpPr>
              <a:spLocks noChangeArrowheads="1"/>
            </p:cNvSpPr>
            <p:nvPr/>
          </p:nvSpPr>
          <p:spPr bwMode="auto">
            <a:xfrm>
              <a:off x="4116" y="2504"/>
              <a:ext cx="70" cy="70"/>
            </a:xfrm>
            <a:prstGeom prst="ellipse">
              <a:avLst/>
            </a:prstGeom>
            <a:solidFill>
              <a:srgbClr val="0033CC"/>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cs typeface="Arial"/>
                <a:sym typeface="Arial"/>
              </a:endParaRPr>
            </a:p>
          </p:txBody>
        </p:sp>
        <p:sp>
          <p:nvSpPr>
            <p:cNvPr id="35" name="Text Box 6">
              <a:extLst>
                <a:ext uri="{FF2B5EF4-FFF2-40B4-BE49-F238E27FC236}">
                  <a16:creationId xmlns:a16="http://schemas.microsoft.com/office/drawing/2014/main" id="{16E10A09-9606-4D4D-AFBB-BE6B48CEB63E}"/>
                </a:ext>
              </a:extLst>
            </p:cNvPr>
            <p:cNvSpPr txBox="1">
              <a:spLocks noChangeArrowheads="1"/>
            </p:cNvSpPr>
            <p:nvPr/>
          </p:nvSpPr>
          <p:spPr bwMode="auto">
            <a:xfrm>
              <a:off x="4148" y="2447"/>
              <a:ext cx="765" cy="174"/>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rPr>
                <a:t>Observation</a:t>
              </a:r>
            </a:p>
          </p:txBody>
        </p:sp>
      </p:grpSp>
      <p:sp>
        <p:nvSpPr>
          <p:cNvPr id="36" name="Line 34">
            <a:extLst>
              <a:ext uri="{FF2B5EF4-FFF2-40B4-BE49-F238E27FC236}">
                <a16:creationId xmlns:a16="http://schemas.microsoft.com/office/drawing/2014/main" id="{F1AD194F-3FDB-402A-B4CA-68DA17F3BA24}"/>
              </a:ext>
            </a:extLst>
          </p:cNvPr>
          <p:cNvSpPr>
            <a:spLocks noChangeAspect="1" noChangeShapeType="1"/>
          </p:cNvSpPr>
          <p:nvPr/>
        </p:nvSpPr>
        <p:spPr bwMode="auto">
          <a:xfrm>
            <a:off x="2221129" y="5110375"/>
            <a:ext cx="0" cy="294613"/>
          </a:xfrm>
          <a:prstGeom prst="line">
            <a:avLst/>
          </a:prstGeom>
          <a:noFill/>
          <a:ln w="15875">
            <a:solidFill>
              <a:srgbClr val="FF0000"/>
            </a:solidFill>
            <a:prstDash val="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Line 35">
            <a:extLst>
              <a:ext uri="{FF2B5EF4-FFF2-40B4-BE49-F238E27FC236}">
                <a16:creationId xmlns:a16="http://schemas.microsoft.com/office/drawing/2014/main" id="{74AA4F05-1291-4B97-A833-A3673431713A}"/>
              </a:ext>
            </a:extLst>
          </p:cNvPr>
          <p:cNvSpPr>
            <a:spLocks noChangeAspect="1" noChangeShapeType="1"/>
          </p:cNvSpPr>
          <p:nvPr/>
        </p:nvSpPr>
        <p:spPr bwMode="auto">
          <a:xfrm flipV="1">
            <a:off x="2221129" y="4451350"/>
            <a:ext cx="0" cy="648392"/>
          </a:xfrm>
          <a:prstGeom prst="line">
            <a:avLst/>
          </a:prstGeom>
          <a:noFill/>
          <a:ln w="15875">
            <a:solidFill>
              <a:schemeClr val="tx1"/>
            </a:solidFill>
            <a:prstDash val="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Line 36">
            <a:extLst>
              <a:ext uri="{FF2B5EF4-FFF2-40B4-BE49-F238E27FC236}">
                <a16:creationId xmlns:a16="http://schemas.microsoft.com/office/drawing/2014/main" id="{C41C6445-DB91-48D7-94EB-09F3C7A21769}"/>
              </a:ext>
            </a:extLst>
          </p:cNvPr>
          <p:cNvSpPr>
            <a:spLocks noChangeAspect="1" noChangeShapeType="1"/>
          </p:cNvSpPr>
          <p:nvPr/>
        </p:nvSpPr>
        <p:spPr bwMode="auto">
          <a:xfrm flipH="1">
            <a:off x="736817" y="5110375"/>
            <a:ext cx="1484311" cy="0"/>
          </a:xfrm>
          <a:prstGeom prst="line">
            <a:avLst/>
          </a:prstGeom>
          <a:noFill/>
          <a:ln w="15875">
            <a:solidFill>
              <a:srgbClr val="0033CC"/>
            </a:solidFill>
            <a:prstDash val="dash"/>
            <a:round/>
            <a:headEnd type="non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44" name="Group 43">
            <a:extLst>
              <a:ext uri="{FF2B5EF4-FFF2-40B4-BE49-F238E27FC236}">
                <a16:creationId xmlns:a16="http://schemas.microsoft.com/office/drawing/2014/main" id="{4F5F8B66-9EBF-4F22-8CA5-AA05C30C1D3A}"/>
              </a:ext>
            </a:extLst>
          </p:cNvPr>
          <p:cNvGrpSpPr/>
          <p:nvPr/>
        </p:nvGrpSpPr>
        <p:grpSpPr>
          <a:xfrm>
            <a:off x="933544" y="4451350"/>
            <a:ext cx="719377" cy="953638"/>
            <a:chOff x="933544" y="4451350"/>
            <a:chExt cx="719377" cy="953638"/>
          </a:xfrm>
        </p:grpSpPr>
        <p:sp>
          <p:nvSpPr>
            <p:cNvPr id="25" name="Text Box 14">
              <a:extLst>
                <a:ext uri="{FF2B5EF4-FFF2-40B4-BE49-F238E27FC236}">
                  <a16:creationId xmlns:a16="http://schemas.microsoft.com/office/drawing/2014/main" id="{DF585358-DA1F-40E7-B3B2-1AC603A29EE9}"/>
                </a:ext>
              </a:extLst>
            </p:cNvPr>
            <p:cNvSpPr txBox="1">
              <a:spLocks noChangeArrowheads="1"/>
            </p:cNvSpPr>
            <p:nvPr/>
          </p:nvSpPr>
          <p:spPr bwMode="auto">
            <a:xfrm>
              <a:off x="971082" y="4732571"/>
              <a:ext cx="591094"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Times New Roman" pitchFamily="18" charset="0"/>
                  <a:cs typeface="Arial"/>
                  <a:sym typeface="Arial"/>
                </a:rPr>
                <a:t>Residual 1</a:t>
              </a:r>
            </a:p>
          </p:txBody>
        </p:sp>
        <p:sp>
          <p:nvSpPr>
            <p:cNvPr id="28" name="Text Box 15">
              <a:extLst>
                <a:ext uri="{FF2B5EF4-FFF2-40B4-BE49-F238E27FC236}">
                  <a16:creationId xmlns:a16="http://schemas.microsoft.com/office/drawing/2014/main" id="{7B81DBF8-C1A5-4B4D-A003-D6EAC1BF5F43}"/>
                </a:ext>
              </a:extLst>
            </p:cNvPr>
            <p:cNvSpPr txBox="1">
              <a:spLocks noChangeArrowheads="1"/>
            </p:cNvSpPr>
            <p:nvPr/>
          </p:nvSpPr>
          <p:spPr bwMode="auto">
            <a:xfrm>
              <a:off x="961284" y="5163918"/>
              <a:ext cx="691637"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3300"/>
                  </a:solidFill>
                  <a:effectLst/>
                  <a:uLnTx/>
                  <a:uFillTx/>
                  <a:latin typeface="Times New Roman" pitchFamily="18" charset="0"/>
                  <a:cs typeface="Arial"/>
                  <a:sym typeface="Arial"/>
                </a:rPr>
                <a:t>Residual 2</a:t>
              </a:r>
            </a:p>
          </p:txBody>
        </p:sp>
        <p:cxnSp>
          <p:nvCxnSpPr>
            <p:cNvPr id="5" name="Straight Arrow Connector 4">
              <a:extLst>
                <a:ext uri="{FF2B5EF4-FFF2-40B4-BE49-F238E27FC236}">
                  <a16:creationId xmlns:a16="http://schemas.microsoft.com/office/drawing/2014/main" id="{C2903584-86E6-4A14-A220-8AE4474ED84C}"/>
                </a:ext>
              </a:extLst>
            </p:cNvPr>
            <p:cNvCxnSpPr>
              <a:cxnSpLocks/>
            </p:cNvCxnSpPr>
            <p:nvPr/>
          </p:nvCxnSpPr>
          <p:spPr>
            <a:xfrm>
              <a:off x="933544" y="5105091"/>
              <a:ext cx="0" cy="299897"/>
            </a:xfrm>
            <a:prstGeom prst="straightConnector1">
              <a:avLst/>
            </a:prstGeom>
            <a:ln w="9525">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A790D7C-6661-404D-BA2E-37CFCE24D131}"/>
                </a:ext>
              </a:extLst>
            </p:cNvPr>
            <p:cNvCxnSpPr/>
            <p:nvPr/>
          </p:nvCxnSpPr>
          <p:spPr>
            <a:xfrm>
              <a:off x="933544" y="4451350"/>
              <a:ext cx="0" cy="659025"/>
            </a:xfrm>
            <a:prstGeom prst="straightConnector1">
              <a:avLst/>
            </a:prstGeom>
            <a:ln w="9525">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0" name="Text Placeholder 2">
            <a:extLst>
              <a:ext uri="{FF2B5EF4-FFF2-40B4-BE49-F238E27FC236}">
                <a16:creationId xmlns:a16="http://schemas.microsoft.com/office/drawing/2014/main" id="{C3F64704-B260-494C-B62C-FD7E19197369}"/>
              </a:ext>
            </a:extLst>
          </p:cNvPr>
          <p:cNvSpPr txBox="1">
            <a:spLocks/>
          </p:cNvSpPr>
          <p:nvPr/>
        </p:nvSpPr>
        <p:spPr bwMode="auto">
          <a:xfrm>
            <a:off x="4215000" y="3978844"/>
            <a:ext cx="4717204" cy="251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117475" marR="0" lvl="0" indent="227013" algn="l" defTabSz="457200" rtl="0" eaLnBrk="1" fontAlgn="base" latinLnBrk="0" hangingPunct="1">
              <a:lnSpc>
                <a:spcPct val="90000"/>
              </a:lnSpc>
              <a:spcBef>
                <a:spcPts val="640"/>
              </a:spcBef>
              <a:spcAft>
                <a:spcPts val="0"/>
              </a:spcAft>
              <a:buClr>
                <a:prstClr val="white"/>
              </a:buClr>
              <a:buSzPct val="100000"/>
              <a:buFont typeface="Arial"/>
              <a:buChar char="•"/>
              <a:tabLst/>
              <a:defRPr/>
            </a:pPr>
            <a:r>
              <a:rPr kumimoji="0" lang="en-US" sz="1800" b="0" i="0" u="none" strike="noStrike" kern="1200" cap="none" spc="0" normalizeH="0" baseline="0" noProof="0" dirty="0">
                <a:ln>
                  <a:noFill/>
                </a:ln>
                <a:solidFill>
                  <a:prstClr val="white"/>
                </a:solidFill>
                <a:effectLst/>
                <a:uLnTx/>
                <a:uFillTx/>
                <a:latin typeface="Calibri"/>
                <a:cs typeface="Calibri"/>
                <a:sym typeface="Calibri"/>
              </a:rPr>
              <a:t>Separate algorithms for water and land</a:t>
            </a:r>
          </a:p>
          <a:p>
            <a:pPr marL="688975" marR="0" lvl="1" indent="-344488" algn="l" defTabSz="457200" rtl="0" eaLnBrk="1" fontAlgn="base" latinLnBrk="0" hangingPunct="1">
              <a:lnSpc>
                <a:spcPct val="90000"/>
              </a:lnSpc>
              <a:spcBef>
                <a:spcPts val="560"/>
              </a:spcBef>
              <a:spcAft>
                <a:spcPts val="0"/>
              </a:spcAft>
              <a:buClr>
                <a:prstClr val="white"/>
              </a:buClr>
              <a:buSzPct val="100000"/>
              <a:buFont typeface="Arial"/>
              <a:buChar char="–"/>
              <a:tabLst/>
              <a:defRPr/>
            </a:pPr>
            <a:r>
              <a:rPr kumimoji="0" lang="en-US" sz="1800" b="0" i="1" u="none" strike="noStrike" kern="1200" cap="none" spc="0" normalizeH="0" baseline="0" noProof="0" dirty="0">
                <a:ln>
                  <a:noFill/>
                </a:ln>
                <a:solidFill>
                  <a:prstClr val="white"/>
                </a:solidFill>
                <a:effectLst/>
                <a:uLnTx/>
                <a:uFillTx/>
                <a:latin typeface="Calibri"/>
                <a:cs typeface="Calibri"/>
                <a:sym typeface="Calibri"/>
              </a:rPr>
              <a:t>Water</a:t>
            </a:r>
            <a:r>
              <a:rPr kumimoji="0" lang="en-US" sz="1800" b="0" i="0" u="none" strike="noStrike" kern="1200" cap="none" spc="0" normalizeH="0" baseline="0" noProof="0" dirty="0">
                <a:ln>
                  <a:noFill/>
                </a:ln>
                <a:solidFill>
                  <a:prstClr val="white"/>
                </a:solidFill>
                <a:effectLst/>
                <a:uLnTx/>
                <a:uFillTx/>
                <a:latin typeface="Calibri"/>
                <a:cs typeface="Calibri"/>
                <a:sym typeface="Calibri"/>
              </a:rPr>
              <a:t>: surface reflectance calculated from model</a:t>
            </a:r>
          </a:p>
          <a:p>
            <a:pPr marL="688975" marR="0" lvl="1" indent="-344488" algn="l" defTabSz="457200" rtl="0" eaLnBrk="1" fontAlgn="base" latinLnBrk="0" hangingPunct="1">
              <a:lnSpc>
                <a:spcPct val="90000"/>
              </a:lnSpc>
              <a:spcBef>
                <a:spcPts val="560"/>
              </a:spcBef>
              <a:spcAft>
                <a:spcPts val="0"/>
              </a:spcAft>
              <a:buClr>
                <a:prstClr val="white"/>
              </a:buClr>
              <a:buSzPct val="100000"/>
              <a:buFont typeface="Arial"/>
              <a:buChar char="–"/>
              <a:tabLst/>
              <a:defRPr/>
            </a:pPr>
            <a:r>
              <a:rPr kumimoji="0" lang="en-US" sz="1800" b="0" i="1" u="none" strike="noStrike" kern="1200" cap="none" spc="0" normalizeH="0" baseline="0" noProof="0" dirty="0">
                <a:ln>
                  <a:noFill/>
                </a:ln>
                <a:solidFill>
                  <a:prstClr val="white"/>
                </a:solidFill>
                <a:effectLst/>
                <a:uLnTx/>
                <a:uFillTx/>
                <a:latin typeface="Calibri"/>
                <a:cs typeface="Calibri"/>
                <a:sym typeface="Calibri"/>
              </a:rPr>
              <a:t>Land</a:t>
            </a:r>
            <a:r>
              <a:rPr kumimoji="0" lang="en-US" sz="1800" b="0" i="0" u="none" strike="noStrike" kern="1200" cap="none" spc="0" normalizeH="0" baseline="0" noProof="0" dirty="0">
                <a:ln>
                  <a:noFill/>
                </a:ln>
                <a:solidFill>
                  <a:prstClr val="white"/>
                </a:solidFill>
                <a:effectLst/>
                <a:uLnTx/>
                <a:uFillTx/>
                <a:latin typeface="Calibri"/>
                <a:cs typeface="Calibri"/>
                <a:sym typeface="Calibri"/>
              </a:rPr>
              <a:t>: VIS surface reflectance estimated from ABI band 6 via preset relationships</a:t>
            </a:r>
          </a:p>
          <a:p>
            <a:pPr marL="117475" marR="0" lvl="0" indent="227013" algn="l" defTabSz="457200" rtl="0" eaLnBrk="1" fontAlgn="base" latinLnBrk="0" hangingPunct="1">
              <a:lnSpc>
                <a:spcPct val="90000"/>
              </a:lnSpc>
              <a:spcBef>
                <a:spcPts val="640"/>
              </a:spcBef>
              <a:spcAft>
                <a:spcPts val="0"/>
              </a:spcAft>
              <a:buClr>
                <a:prstClr val="white"/>
              </a:buClr>
              <a:buSzPct val="100000"/>
              <a:buFont typeface="Arial"/>
              <a:buChar char="•"/>
              <a:tabLst/>
              <a:defRPr/>
            </a:pPr>
            <a:r>
              <a:rPr kumimoji="0" lang="en-US" sz="1800" b="0" i="0" u="none" strike="noStrike" kern="1200" cap="none" spc="0" normalizeH="0" baseline="0" noProof="0" dirty="0">
                <a:ln>
                  <a:noFill/>
                </a:ln>
                <a:solidFill>
                  <a:prstClr val="white"/>
                </a:solidFill>
                <a:effectLst/>
                <a:uLnTx/>
                <a:uFillTx/>
                <a:latin typeface="Calibri"/>
                <a:cs typeface="Calibri"/>
                <a:sym typeface="Calibri"/>
              </a:rPr>
              <a:t>Aerosol models:</a:t>
            </a:r>
          </a:p>
          <a:p>
            <a:pPr marL="344488" marR="0" lvl="1" indent="344488" algn="l" defTabSz="457200" rtl="0" eaLnBrk="1" fontAlgn="base" latinLnBrk="0" hangingPunct="1">
              <a:lnSpc>
                <a:spcPct val="90000"/>
              </a:lnSpc>
              <a:spcBef>
                <a:spcPts val="560"/>
              </a:spcBef>
              <a:spcAft>
                <a:spcPts val="0"/>
              </a:spcAft>
              <a:buClr>
                <a:prstClr val="white"/>
              </a:buClr>
              <a:buSzPct val="100000"/>
              <a:buFont typeface="Arial"/>
              <a:buChar char="–"/>
              <a:tabLst/>
              <a:defRPr/>
            </a:pPr>
            <a:r>
              <a:rPr kumimoji="0" lang="en-US" sz="1800" b="0" i="1" u="none" strike="noStrike" kern="1200" cap="none" spc="0" normalizeH="0" baseline="0" noProof="0" dirty="0">
                <a:ln>
                  <a:noFill/>
                </a:ln>
                <a:solidFill>
                  <a:prstClr val="white"/>
                </a:solidFill>
                <a:effectLst/>
                <a:uLnTx/>
                <a:uFillTx/>
                <a:latin typeface="Calibri"/>
                <a:cs typeface="Calibri"/>
                <a:sym typeface="Calibri"/>
              </a:rPr>
              <a:t>Water</a:t>
            </a:r>
            <a:r>
              <a:rPr kumimoji="0" lang="en-US" sz="1800" b="0" i="0" u="none" strike="noStrike" kern="1200" cap="none" spc="0" normalizeH="0" baseline="0" noProof="0" dirty="0">
                <a:ln>
                  <a:noFill/>
                </a:ln>
                <a:solidFill>
                  <a:prstClr val="white"/>
                </a:solidFill>
                <a:effectLst/>
                <a:uLnTx/>
                <a:uFillTx/>
                <a:latin typeface="Calibri"/>
                <a:cs typeface="Calibri"/>
                <a:sym typeface="Calibri"/>
              </a:rPr>
              <a:t>: 4 fine and 5 coarse modes</a:t>
            </a:r>
          </a:p>
          <a:p>
            <a:pPr marL="344488" marR="0" lvl="1" indent="344488" algn="l" defTabSz="457200" rtl="0" eaLnBrk="1" fontAlgn="base" latinLnBrk="0" hangingPunct="1">
              <a:lnSpc>
                <a:spcPct val="90000"/>
              </a:lnSpc>
              <a:spcBef>
                <a:spcPts val="560"/>
              </a:spcBef>
              <a:spcAft>
                <a:spcPts val="0"/>
              </a:spcAft>
              <a:buClr>
                <a:prstClr val="white"/>
              </a:buClr>
              <a:buSzPct val="100000"/>
              <a:buFont typeface="Arial"/>
              <a:buChar char="–"/>
              <a:tabLst/>
              <a:defRPr/>
            </a:pPr>
            <a:r>
              <a:rPr kumimoji="0" lang="en-US" sz="1800" b="0" i="1" u="none" strike="noStrike" kern="1200" cap="none" spc="0" normalizeH="0" baseline="0" noProof="0" dirty="0">
                <a:ln>
                  <a:noFill/>
                </a:ln>
                <a:solidFill>
                  <a:prstClr val="white"/>
                </a:solidFill>
                <a:effectLst/>
                <a:uLnTx/>
                <a:uFillTx/>
                <a:latin typeface="Calibri"/>
                <a:cs typeface="Calibri"/>
                <a:sym typeface="Calibri"/>
              </a:rPr>
              <a:t>Land</a:t>
            </a:r>
            <a:r>
              <a:rPr kumimoji="0" lang="en-US" sz="1800" b="0" i="0" u="none" strike="noStrike" kern="1200" cap="none" spc="0" normalizeH="0" baseline="0" noProof="0" dirty="0">
                <a:ln>
                  <a:noFill/>
                </a:ln>
                <a:solidFill>
                  <a:prstClr val="white"/>
                </a:solidFill>
                <a:effectLst/>
                <a:uLnTx/>
                <a:uFillTx/>
                <a:latin typeface="Calibri"/>
                <a:cs typeface="Calibri"/>
                <a:sym typeface="Calibri"/>
              </a:rPr>
              <a:t>: dust, smoke, urban and generic</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8594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par>
                          <p:cTn id="14" fill="hold">
                            <p:stCondLst>
                              <p:cond delay="500"/>
                            </p:stCondLst>
                            <p:childTnLst>
                              <p:par>
                                <p:cTn id="15" presetID="22" presetClass="exit" presetSubtype="1" fill="hold" grpId="1" nodeType="afterEffect">
                                  <p:stCondLst>
                                    <p:cond delay="500"/>
                                  </p:stCondLst>
                                  <p:childTnLst>
                                    <p:animEffect transition="out" filter="wipe(up)">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par>
                                <p:cTn id="18" presetID="22" presetClass="exit" presetSubtype="2" fill="hold" grpId="1" nodeType="withEffect">
                                  <p:stCondLst>
                                    <p:cond delay="500"/>
                                  </p:stCondLst>
                                  <p:childTnLst>
                                    <p:animEffect transition="out" filter="wipe(right)">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right)">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1" grpId="0" animBg="1"/>
      <p:bldP spid="36" grpId="0" animBg="1"/>
      <p:bldP spid="37" grpId="0" animBg="1"/>
      <p:bldP spid="3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Internal Tests</a:t>
            </a:r>
          </a:p>
        </p:txBody>
      </p:sp>
      <p:sp>
        <p:nvSpPr>
          <p:cNvPr id="2" name="TextBox 1"/>
          <p:cNvSpPr txBox="1"/>
          <p:nvPr/>
        </p:nvSpPr>
        <p:spPr>
          <a:xfrm>
            <a:off x="399155" y="1202076"/>
            <a:ext cx="8379125" cy="51542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2" name="Content Placeholder 7"/>
          <p:cNvGraphicFramePr>
            <a:graphicFrameLocks/>
          </p:cNvGraphicFramePr>
          <p:nvPr>
            <p:extLst/>
          </p:nvPr>
        </p:nvGraphicFramePr>
        <p:xfrm>
          <a:off x="399156" y="1191803"/>
          <a:ext cx="8379124" cy="5158168"/>
        </p:xfrm>
        <a:graphic>
          <a:graphicData uri="http://schemas.openxmlformats.org/drawingml/2006/table">
            <a:tbl>
              <a:tblPr firstRow="1" bandRow="1">
                <a:tableStyleId>{68D230F3-CF80-4859-8CE7-A43EE81993B5}</a:tableStyleId>
              </a:tblPr>
              <a:tblGrid>
                <a:gridCol w="2357886">
                  <a:extLst>
                    <a:ext uri="{9D8B030D-6E8A-4147-A177-3AD203B41FA5}">
                      <a16:colId xmlns:a16="http://schemas.microsoft.com/office/drawing/2014/main" val="20000"/>
                    </a:ext>
                  </a:extLst>
                </a:gridCol>
                <a:gridCol w="935146">
                  <a:extLst>
                    <a:ext uri="{9D8B030D-6E8A-4147-A177-3AD203B41FA5}">
                      <a16:colId xmlns:a16="http://schemas.microsoft.com/office/drawing/2014/main" val="20001"/>
                    </a:ext>
                  </a:extLst>
                </a:gridCol>
                <a:gridCol w="787563">
                  <a:extLst>
                    <a:ext uri="{9D8B030D-6E8A-4147-A177-3AD203B41FA5}">
                      <a16:colId xmlns:a16="http://schemas.microsoft.com/office/drawing/2014/main" val="20002"/>
                    </a:ext>
                  </a:extLst>
                </a:gridCol>
                <a:gridCol w="973933">
                  <a:extLst>
                    <a:ext uri="{9D8B030D-6E8A-4147-A177-3AD203B41FA5}">
                      <a16:colId xmlns:a16="http://schemas.microsoft.com/office/drawing/2014/main" val="20003"/>
                    </a:ext>
                  </a:extLst>
                </a:gridCol>
                <a:gridCol w="739467">
                  <a:extLst>
                    <a:ext uri="{9D8B030D-6E8A-4147-A177-3AD203B41FA5}">
                      <a16:colId xmlns:a16="http://schemas.microsoft.com/office/drawing/2014/main" val="20004"/>
                    </a:ext>
                  </a:extLst>
                </a:gridCol>
                <a:gridCol w="763515">
                  <a:extLst>
                    <a:ext uri="{9D8B030D-6E8A-4147-A177-3AD203B41FA5}">
                      <a16:colId xmlns:a16="http://schemas.microsoft.com/office/drawing/2014/main" val="20005"/>
                    </a:ext>
                  </a:extLst>
                </a:gridCol>
                <a:gridCol w="890601">
                  <a:extLst>
                    <a:ext uri="{9D8B030D-6E8A-4147-A177-3AD203B41FA5}">
                      <a16:colId xmlns:a16="http://schemas.microsoft.com/office/drawing/2014/main" val="20006"/>
                    </a:ext>
                  </a:extLst>
                </a:gridCol>
                <a:gridCol w="931013">
                  <a:extLst>
                    <a:ext uri="{9D8B030D-6E8A-4147-A177-3AD203B41FA5}">
                      <a16:colId xmlns:a16="http://schemas.microsoft.com/office/drawing/2014/main" val="20007"/>
                    </a:ext>
                  </a:extLst>
                </a:gridCol>
              </a:tblGrid>
              <a:tr h="318787">
                <a:tc rowSpan="2">
                  <a:txBody>
                    <a:bodyPr/>
                    <a:lstStyle/>
                    <a:p>
                      <a:pPr algn="ctr"/>
                      <a:r>
                        <a:rPr lang="en-US" sz="2400" dirty="0">
                          <a:solidFill>
                            <a:schemeClr val="accent1">
                              <a:lumMod val="75000"/>
                            </a:schemeClr>
                          </a:solidFill>
                        </a:rPr>
                        <a:t>Condition</a:t>
                      </a:r>
                    </a:p>
                  </a:txBody>
                  <a:tcPr marL="75896" marR="7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600" dirty="0">
                          <a:solidFill>
                            <a:schemeClr val="accent1">
                              <a:lumMod val="75000"/>
                            </a:schemeClr>
                          </a:solidFill>
                        </a:rPr>
                        <a:t>Quality Level</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dirty="0"/>
                    </a:p>
                  </a:txBody>
                  <a:tcPr/>
                </a:tc>
                <a:tc hMerge="1">
                  <a:txBody>
                    <a:bodyPr/>
                    <a:lstStyle/>
                    <a:p>
                      <a:endParaRPr lang="en-US" sz="1400" dirty="0"/>
                    </a:p>
                  </a:txBody>
                  <a:tcPr/>
                </a:tc>
                <a:tc gridSpan="2">
                  <a:txBody>
                    <a:bodyPr/>
                    <a:lstStyle/>
                    <a:p>
                      <a:pPr algn="ctr"/>
                      <a:r>
                        <a:rPr lang="en-US" sz="1600" dirty="0">
                          <a:solidFill>
                            <a:schemeClr val="accent1">
                              <a:lumMod val="75000"/>
                            </a:schemeClr>
                          </a:solidFill>
                        </a:rPr>
                        <a:t>Applies to</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dirty="0"/>
                    </a:p>
                  </a:txBody>
                  <a:tcPr/>
                </a:tc>
                <a:tc gridSpan="2">
                  <a:txBody>
                    <a:bodyPr/>
                    <a:lstStyle/>
                    <a:p>
                      <a:pPr algn="ctr"/>
                      <a:r>
                        <a:rPr lang="en-US" sz="1600" dirty="0">
                          <a:solidFill>
                            <a:schemeClr val="accent1">
                              <a:lumMod val="75000"/>
                            </a:schemeClr>
                          </a:solidFill>
                        </a:rPr>
                        <a:t>Detected by</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dirty="0"/>
                    </a:p>
                  </a:txBody>
                  <a:tcPr/>
                </a:tc>
                <a:extLst>
                  <a:ext uri="{0D108BD9-81ED-4DB2-BD59-A6C34878D82A}">
                    <a16:rowId xmlns:a16="http://schemas.microsoft.com/office/drawing/2014/main" val="10000"/>
                  </a:ext>
                </a:extLst>
              </a:tr>
              <a:tr h="550633">
                <a:tc vMerge="1">
                  <a:txBody>
                    <a:bodyPr/>
                    <a:lstStyle/>
                    <a:p>
                      <a:endParaRPr lang="en-US" sz="1400" dirty="0"/>
                    </a:p>
                  </a:txBody>
                  <a:tcPr/>
                </a:tc>
                <a:tc>
                  <a:txBody>
                    <a:bodyPr/>
                    <a:lstStyle/>
                    <a:p>
                      <a:pPr algn="ctr"/>
                      <a:r>
                        <a:rPr lang="en-US" sz="1600" b="1" dirty="0">
                          <a:solidFill>
                            <a:schemeClr val="tx1">
                              <a:lumMod val="65000"/>
                              <a:lumOff val="35000"/>
                            </a:schemeClr>
                          </a:solidFill>
                        </a:rPr>
                        <a:t>No</a:t>
                      </a:r>
                      <a:r>
                        <a:rPr lang="en-US" sz="1600" b="1" baseline="0" dirty="0">
                          <a:solidFill>
                            <a:schemeClr val="tx1">
                              <a:lumMod val="65000"/>
                              <a:lumOff val="35000"/>
                            </a:schemeClr>
                          </a:solidFill>
                        </a:rPr>
                        <a:t> </a:t>
                      </a:r>
                      <a:r>
                        <a:rPr lang="en-US" sz="1600" b="1" dirty="0">
                          <a:solidFill>
                            <a:schemeClr val="tx1">
                              <a:lumMod val="65000"/>
                              <a:lumOff val="35000"/>
                            </a:schemeClr>
                          </a:solidFill>
                        </a:rPr>
                        <a:t>Retrieval</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tc>
                  <a:txBody>
                    <a:bodyPr/>
                    <a:lstStyle/>
                    <a:p>
                      <a:pPr algn="ctr"/>
                      <a:r>
                        <a:rPr lang="en-US" sz="1600" b="1" dirty="0">
                          <a:solidFill>
                            <a:schemeClr val="tx1">
                              <a:lumMod val="65000"/>
                              <a:lumOff val="35000"/>
                            </a:schemeClr>
                          </a:solidFill>
                        </a:rPr>
                        <a:t>Low</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tc>
                  <a:txBody>
                    <a:bodyPr/>
                    <a:lstStyle/>
                    <a:p>
                      <a:pPr algn="ctr"/>
                      <a:r>
                        <a:rPr lang="en-US" sz="1600" b="1" dirty="0">
                          <a:solidFill>
                            <a:schemeClr val="tx1">
                              <a:lumMod val="65000"/>
                              <a:lumOff val="35000"/>
                            </a:schemeClr>
                          </a:solidFill>
                        </a:rPr>
                        <a:t>Medium</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tc>
                  <a:txBody>
                    <a:bodyPr/>
                    <a:lstStyle/>
                    <a:p>
                      <a:pPr algn="ctr"/>
                      <a:r>
                        <a:rPr lang="en-US" sz="1600" b="1" dirty="0">
                          <a:solidFill>
                            <a:schemeClr val="tx1">
                              <a:lumMod val="65000"/>
                              <a:lumOff val="35000"/>
                            </a:schemeClr>
                          </a:solidFill>
                        </a:rPr>
                        <a:t>Land</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tc>
                  <a:txBody>
                    <a:bodyPr/>
                    <a:lstStyle/>
                    <a:p>
                      <a:pPr algn="ctr"/>
                      <a:r>
                        <a:rPr lang="en-US" sz="1600" b="1" dirty="0">
                          <a:solidFill>
                            <a:schemeClr val="tx1">
                              <a:lumMod val="65000"/>
                              <a:lumOff val="35000"/>
                            </a:schemeClr>
                          </a:solidFill>
                        </a:rPr>
                        <a:t>Ocean</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tc>
                  <a:txBody>
                    <a:bodyPr/>
                    <a:lstStyle/>
                    <a:p>
                      <a:pPr algn="ctr"/>
                      <a:r>
                        <a:rPr lang="en-US" sz="1600" b="1" dirty="0">
                          <a:solidFill>
                            <a:schemeClr val="tx1">
                              <a:lumMod val="65000"/>
                              <a:lumOff val="35000"/>
                            </a:schemeClr>
                          </a:solidFill>
                        </a:rPr>
                        <a:t>External Mask</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tc>
                  <a:txBody>
                    <a:bodyPr/>
                    <a:lstStyle/>
                    <a:p>
                      <a:pPr algn="ctr"/>
                      <a:r>
                        <a:rPr lang="en-US" sz="1600" b="1" dirty="0">
                          <a:solidFill>
                            <a:schemeClr val="tx1">
                              <a:lumMod val="65000"/>
                              <a:lumOff val="35000"/>
                            </a:schemeClr>
                          </a:solidFill>
                        </a:rPr>
                        <a:t>Internal Tests</a:t>
                      </a:r>
                    </a:p>
                  </a:txBody>
                  <a:tcPr marL="75896" marR="758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alpha val="20000"/>
                      </a:schemeClr>
                    </a:solidFill>
                  </a:tcPr>
                </a:tc>
                <a:extLst>
                  <a:ext uri="{0D108BD9-81ED-4DB2-BD59-A6C34878D82A}">
                    <a16:rowId xmlns:a16="http://schemas.microsoft.com/office/drawing/2014/main" val="10001"/>
                  </a:ext>
                </a:extLst>
              </a:tr>
              <a:tr h="222950">
                <a:tc>
                  <a:txBody>
                    <a:bodyPr/>
                    <a:lstStyle/>
                    <a:p>
                      <a:pPr marL="0" marR="0" algn="ctr">
                        <a:spcBef>
                          <a:spcPts val="0"/>
                        </a:spcBef>
                        <a:spcAft>
                          <a:spcPts val="0"/>
                        </a:spcAft>
                      </a:pPr>
                      <a:r>
                        <a:rPr lang="en-US" sz="1400" b="1" dirty="0">
                          <a:solidFill>
                            <a:schemeClr val="accent2">
                              <a:lumMod val="75000"/>
                            </a:schemeClr>
                          </a:solidFill>
                        </a:rPr>
                        <a:t>Invalid input data</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2950">
                <a:tc>
                  <a:txBody>
                    <a:bodyPr/>
                    <a:lstStyle/>
                    <a:p>
                      <a:pPr marL="0" marR="0" algn="ctr">
                        <a:spcBef>
                          <a:spcPts val="0"/>
                        </a:spcBef>
                        <a:spcAft>
                          <a:spcPts val="0"/>
                        </a:spcAft>
                      </a:pPr>
                      <a:r>
                        <a:rPr lang="en-US" sz="1400" b="1" dirty="0">
                          <a:solidFill>
                            <a:schemeClr val="accent2">
                              <a:lumMod val="75000"/>
                            </a:schemeClr>
                          </a:solidFill>
                        </a:rPr>
                        <a:t>Cloud</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r>
                        <a:rPr lang="en-US" sz="1400" b="1" dirty="0">
                          <a:solidFill>
                            <a:schemeClr val="accent2">
                              <a:lumMod val="75000"/>
                            </a:schemeClr>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0003"/>
                  </a:ext>
                </a:extLst>
              </a:tr>
              <a:tr h="222950">
                <a:tc>
                  <a:txBody>
                    <a:bodyPr/>
                    <a:lstStyle/>
                    <a:p>
                      <a:pPr marL="0" marR="0" algn="ctr">
                        <a:spcBef>
                          <a:spcPts val="0"/>
                        </a:spcBef>
                        <a:spcAft>
                          <a:spcPts val="0"/>
                        </a:spcAft>
                      </a:pPr>
                      <a:r>
                        <a:rPr lang="en-US" sz="1400" b="1" dirty="0">
                          <a:solidFill>
                            <a:schemeClr val="accent2">
                              <a:lumMod val="75000"/>
                            </a:schemeClr>
                          </a:solidFill>
                        </a:rPr>
                        <a:t>Snow/Ice</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22950">
                <a:tc>
                  <a:txBody>
                    <a:bodyPr/>
                    <a:lstStyle/>
                    <a:p>
                      <a:pPr marL="0" marR="0" algn="ctr">
                        <a:spcBef>
                          <a:spcPts val="0"/>
                        </a:spcBef>
                        <a:spcAft>
                          <a:spcPts val="0"/>
                        </a:spcAft>
                      </a:pPr>
                      <a:r>
                        <a:rPr lang="en-US" sz="1400" b="1" dirty="0">
                          <a:solidFill>
                            <a:schemeClr val="accent2">
                              <a:lumMod val="75000"/>
                            </a:schemeClr>
                          </a:solidFill>
                        </a:rPr>
                        <a:t>Ephemeral</a:t>
                      </a:r>
                      <a:r>
                        <a:rPr lang="en-US" sz="1400" b="1" baseline="0" dirty="0">
                          <a:solidFill>
                            <a:schemeClr val="accent2">
                              <a:lumMod val="75000"/>
                            </a:schemeClr>
                          </a:solidFill>
                        </a:rPr>
                        <a:t> </a:t>
                      </a:r>
                      <a:r>
                        <a:rPr lang="en-US" sz="1400" b="1" dirty="0">
                          <a:solidFill>
                            <a:schemeClr val="accent2">
                              <a:lumMod val="75000"/>
                            </a:schemeClr>
                          </a:solidFill>
                        </a:rPr>
                        <a:t>Water</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0005"/>
                  </a:ext>
                </a:extLst>
              </a:tr>
              <a:tr h="222950">
                <a:tc>
                  <a:txBody>
                    <a:bodyPr/>
                    <a:lstStyle/>
                    <a:p>
                      <a:pPr marL="0" marR="0" algn="ctr">
                        <a:spcBef>
                          <a:spcPts val="0"/>
                        </a:spcBef>
                        <a:spcAft>
                          <a:spcPts val="0"/>
                        </a:spcAft>
                      </a:pPr>
                      <a:r>
                        <a:rPr lang="en-US" sz="1400" b="1" dirty="0">
                          <a:solidFill>
                            <a:schemeClr val="accent2">
                              <a:lumMod val="75000"/>
                            </a:schemeClr>
                          </a:solidFill>
                        </a:rPr>
                        <a:t>Sun Glint</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22950">
                <a:tc>
                  <a:txBody>
                    <a:bodyPr/>
                    <a:lstStyle/>
                    <a:p>
                      <a:pPr marL="0" marR="0" algn="ctr">
                        <a:spcBef>
                          <a:spcPts val="0"/>
                        </a:spcBef>
                        <a:spcAft>
                          <a:spcPts val="0"/>
                        </a:spcAft>
                      </a:pPr>
                      <a:r>
                        <a:rPr lang="en-US" sz="1400" b="1" dirty="0">
                          <a:solidFill>
                            <a:schemeClr val="accent2">
                              <a:lumMod val="75000"/>
                            </a:schemeClr>
                          </a:solidFill>
                        </a:rPr>
                        <a:t>Bright Land Surface</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rPr>
                        <a:t>X</a:t>
                      </a: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0007"/>
                  </a:ext>
                </a:extLst>
              </a:tr>
              <a:tr h="222950">
                <a:tc>
                  <a:txBody>
                    <a:bodyPr/>
                    <a:lstStyle/>
                    <a:p>
                      <a:pPr marL="0" marR="0" algn="ctr">
                        <a:spcBef>
                          <a:spcPts val="0"/>
                        </a:spcBef>
                        <a:spcAft>
                          <a:spcPts val="0"/>
                        </a:spcAft>
                      </a:pPr>
                      <a:r>
                        <a:rPr lang="en-US" sz="1400" b="1" kern="1200" dirty="0">
                          <a:solidFill>
                            <a:srgbClr val="0070C0"/>
                          </a:solidFill>
                          <a:latin typeface="+mn-lt"/>
                          <a:ea typeface="+mn-ea"/>
                          <a:cs typeface="+mn-cs"/>
                        </a:rPr>
                        <a:t>AOD </a:t>
                      </a:r>
                      <a:r>
                        <a:rPr lang="en-US" sz="1400" b="1" kern="1200">
                          <a:solidFill>
                            <a:srgbClr val="0070C0"/>
                          </a:solidFill>
                          <a:latin typeface="+mn-lt"/>
                          <a:ea typeface="+mn-ea"/>
                          <a:cs typeface="+mn-cs"/>
                        </a:rPr>
                        <a:t>Out</a:t>
                      </a:r>
                      <a:r>
                        <a:rPr lang="en-US" sz="1400" b="1" kern="1200" baseline="0">
                          <a:solidFill>
                            <a:srgbClr val="0070C0"/>
                          </a:solidFill>
                          <a:latin typeface="+mn-lt"/>
                          <a:ea typeface="+mn-ea"/>
                          <a:cs typeface="+mn-cs"/>
                        </a:rPr>
                        <a:t> </a:t>
                      </a:r>
                      <a:r>
                        <a:rPr lang="en-US" sz="1400" b="1" kern="1200">
                          <a:solidFill>
                            <a:srgbClr val="0070C0"/>
                          </a:solidFill>
                          <a:latin typeface="+mn-lt"/>
                          <a:ea typeface="+mn-ea"/>
                          <a:cs typeface="+mn-cs"/>
                        </a:rPr>
                        <a:t>of</a:t>
                      </a:r>
                      <a:r>
                        <a:rPr lang="en-US" sz="1400" b="1" kern="1200" baseline="0">
                          <a:solidFill>
                            <a:srgbClr val="0070C0"/>
                          </a:solidFill>
                          <a:latin typeface="+mn-lt"/>
                          <a:ea typeface="+mn-ea"/>
                          <a:cs typeface="+mn-cs"/>
                        </a:rPr>
                        <a:t> </a:t>
                      </a:r>
                      <a:r>
                        <a:rPr lang="en-US" sz="1400" b="1" kern="1200">
                          <a:solidFill>
                            <a:srgbClr val="0070C0"/>
                          </a:solidFill>
                          <a:latin typeface="+mn-lt"/>
                          <a:ea typeface="+mn-ea"/>
                          <a:cs typeface="+mn-cs"/>
                        </a:rPr>
                        <a:t>Range</a:t>
                      </a: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22950">
                <a:tc>
                  <a:txBody>
                    <a:bodyPr/>
                    <a:lstStyle/>
                    <a:p>
                      <a:pPr marL="0" marR="0" algn="ctr">
                        <a:spcBef>
                          <a:spcPts val="0"/>
                        </a:spcBef>
                        <a:spcAft>
                          <a:spcPts val="0"/>
                        </a:spcAft>
                      </a:pPr>
                      <a:r>
                        <a:rPr lang="en-US" sz="1400" b="1" kern="1200" dirty="0">
                          <a:solidFill>
                            <a:srgbClr val="0070C0"/>
                          </a:solidFill>
                          <a:latin typeface="+mn-lt"/>
                          <a:ea typeface="+mn-ea"/>
                          <a:cs typeface="+mn-cs"/>
                        </a:rPr>
                        <a:t>Low Sun (solzen &gt; 80°) </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3444240921"/>
                  </a:ext>
                </a:extLst>
              </a:tr>
              <a:tr h="222950">
                <a:tc>
                  <a:txBody>
                    <a:bodyPr/>
                    <a:lstStyle/>
                    <a:p>
                      <a:pPr marL="0" marR="0" algn="ctr">
                        <a:spcBef>
                          <a:spcPts val="0"/>
                        </a:spcBef>
                        <a:spcAft>
                          <a:spcPts val="0"/>
                        </a:spcAft>
                      </a:pPr>
                      <a:r>
                        <a:rPr lang="en-US" sz="1400" b="1" kern="1200" dirty="0">
                          <a:solidFill>
                            <a:srgbClr val="0070C0"/>
                          </a:solidFill>
                          <a:latin typeface="+mn-lt"/>
                          <a:ea typeface="+mn-ea"/>
                          <a:cs typeface="+mn-cs"/>
                        </a:rPr>
                        <a:t>Low Satellite (</a:t>
                      </a:r>
                      <a:r>
                        <a:rPr lang="en-US" sz="1400" b="1" kern="1200" dirty="0" err="1">
                          <a:solidFill>
                            <a:srgbClr val="0070C0"/>
                          </a:solidFill>
                          <a:latin typeface="+mn-lt"/>
                          <a:ea typeface="+mn-ea"/>
                          <a:cs typeface="+mn-cs"/>
                        </a:rPr>
                        <a:t>satzen</a:t>
                      </a:r>
                      <a:r>
                        <a:rPr lang="en-US" sz="1400" b="1" kern="1200" dirty="0">
                          <a:solidFill>
                            <a:srgbClr val="0070C0"/>
                          </a:solidFill>
                          <a:latin typeface="+mn-lt"/>
                          <a:ea typeface="+mn-ea"/>
                          <a:cs typeface="+mn-cs"/>
                        </a:rPr>
                        <a:t> &gt; 60°) </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30668">
                <a:tc>
                  <a:txBody>
                    <a:bodyPr/>
                    <a:lstStyle/>
                    <a:p>
                      <a:pPr marL="0" marR="0" algn="ctr">
                        <a:spcBef>
                          <a:spcPts val="0"/>
                        </a:spcBef>
                        <a:spcAft>
                          <a:spcPts val="0"/>
                        </a:spcAft>
                      </a:pPr>
                      <a:r>
                        <a:rPr lang="en-US" sz="1400" b="1" kern="1200" dirty="0">
                          <a:solidFill>
                            <a:srgbClr val="0070C0"/>
                          </a:solidFill>
                          <a:latin typeface="+mn-lt"/>
                          <a:ea typeface="+mn-ea"/>
                          <a:cs typeface="+mn-cs"/>
                        </a:rPr>
                        <a:t>E &amp; I cloud tests contradict</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44207122"/>
                  </a:ext>
                </a:extLst>
              </a:tr>
              <a:tr h="222950">
                <a:tc>
                  <a:txBody>
                    <a:bodyPr/>
                    <a:lstStyle/>
                    <a:p>
                      <a:pPr marL="0" marR="0" algn="ctr" defTabSz="914400" rtl="0" eaLnBrk="1" latinLnBrk="0" hangingPunct="1">
                        <a:spcBef>
                          <a:spcPts val="0"/>
                        </a:spcBef>
                        <a:spcAft>
                          <a:spcPts val="0"/>
                        </a:spcAft>
                      </a:pPr>
                      <a:r>
                        <a:rPr lang="en-US" sz="1400" b="1" kern="1200" dirty="0">
                          <a:solidFill>
                            <a:srgbClr val="0070C0"/>
                          </a:solidFill>
                          <a:latin typeface="+mn-lt"/>
                          <a:ea typeface="Times New Roman"/>
                          <a:cs typeface="Times New Roman"/>
                        </a:rPr>
                        <a:t>Coastal </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rgbClr val="0070C0"/>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0C0"/>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rgbClr val="0070C0"/>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0C0"/>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rgbClr val="0070C0"/>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rgbClr val="0070C0"/>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dirty="0">
                        <a:solidFill>
                          <a:schemeClr val="accent2">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5040615"/>
                  </a:ext>
                </a:extLst>
              </a:tr>
              <a:tr h="222950">
                <a:tc>
                  <a:txBody>
                    <a:bodyPr/>
                    <a:lstStyle/>
                    <a:p>
                      <a:pPr marL="0" marR="0" algn="ctr">
                        <a:spcBef>
                          <a:spcPts val="0"/>
                        </a:spcBef>
                        <a:spcAft>
                          <a:spcPts val="0"/>
                        </a:spcAft>
                      </a:pPr>
                      <a:r>
                        <a:rPr lang="en-US" sz="1400" b="1" kern="1200" dirty="0">
                          <a:solidFill>
                            <a:srgbClr val="0070C0"/>
                          </a:solidFill>
                          <a:latin typeface="+mn-lt"/>
                          <a:ea typeface="+mn-ea"/>
                          <a:cs typeface="+mn-cs"/>
                        </a:rPr>
                        <a:t>Shallow Inland Water</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dirty="0">
                        <a:solidFill>
                          <a:srgbClr val="0070C0"/>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rgbClr val="0070C0"/>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1" dirty="0">
                        <a:solidFill>
                          <a:srgbClr val="0070C0"/>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endParaRPr lang="en-US" sz="1400" b="1" dirty="0">
                        <a:solidFill>
                          <a:srgbClr val="0070C0"/>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196619"/>
                  </a:ext>
                </a:extLst>
              </a:tr>
              <a:tr h="222950">
                <a:tc>
                  <a:txBody>
                    <a:bodyPr/>
                    <a:lstStyle/>
                    <a:p>
                      <a:pPr marL="0" marR="0" algn="ctr">
                        <a:spcBef>
                          <a:spcPts val="0"/>
                        </a:spcBef>
                        <a:spcAft>
                          <a:spcPts val="0"/>
                        </a:spcAft>
                      </a:pPr>
                      <a:r>
                        <a:rPr lang="en-US" sz="1400" b="1" kern="1200" dirty="0">
                          <a:solidFill>
                            <a:srgbClr val="0070C0"/>
                          </a:solidFill>
                          <a:latin typeface="+mn-lt"/>
                          <a:ea typeface="+mn-ea"/>
                          <a:cs typeface="+mn-cs"/>
                        </a:rPr>
                        <a:t>High Inhomogeneity</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0012"/>
                  </a:ext>
                </a:extLst>
              </a:tr>
              <a:tr h="222950">
                <a:tc>
                  <a:txBody>
                    <a:bodyPr/>
                    <a:lstStyle/>
                    <a:p>
                      <a:pPr marL="0" marR="0" algn="ctr">
                        <a:spcBef>
                          <a:spcPts val="0"/>
                        </a:spcBef>
                        <a:spcAft>
                          <a:spcPts val="0"/>
                        </a:spcAft>
                      </a:pPr>
                      <a:r>
                        <a:rPr lang="en-US" sz="1400" b="1" kern="1200" dirty="0">
                          <a:solidFill>
                            <a:srgbClr val="0070C0"/>
                          </a:solidFill>
                          <a:latin typeface="+mn-lt"/>
                          <a:ea typeface="+mn-ea"/>
                          <a:cs typeface="+mn-cs"/>
                        </a:rPr>
                        <a:t>High Residual</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400" b="1" kern="1200" dirty="0">
                        <a:solidFill>
                          <a:srgbClr val="0070C0"/>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kern="1200" dirty="0">
                          <a:solidFill>
                            <a:srgbClr val="0070C0"/>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22950">
                <a:tc>
                  <a:txBody>
                    <a:bodyPr/>
                    <a:lstStyle/>
                    <a:p>
                      <a:pPr marL="0" marR="0" algn="ctr">
                        <a:spcBef>
                          <a:spcPts val="0"/>
                        </a:spcBef>
                        <a:spcAft>
                          <a:spcPts val="0"/>
                        </a:spcAft>
                      </a:pPr>
                      <a:r>
                        <a:rPr lang="en-US" sz="1400" b="1" dirty="0">
                          <a:solidFill>
                            <a:schemeClr val="accent6">
                              <a:lumMod val="75000"/>
                            </a:schemeClr>
                          </a:solidFill>
                        </a:rPr>
                        <a:t>Cloud/Snow Adjacency</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0014"/>
                  </a:ext>
                </a:extLst>
              </a:tr>
              <a:tr h="222950">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Shallow Ocean</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22950">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Probably</a:t>
                      </a:r>
                      <a:r>
                        <a:rPr lang="en-US" sz="1400" b="1" kern="1200" baseline="0" dirty="0">
                          <a:solidFill>
                            <a:schemeClr val="accent6">
                              <a:lumMod val="75000"/>
                            </a:schemeClr>
                          </a:solidFill>
                          <a:latin typeface="+mn-lt"/>
                          <a:ea typeface="+mn-ea"/>
                          <a:cs typeface="+mn-cs"/>
                        </a:rPr>
                        <a:t> Clear</a:t>
                      </a: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marL="0" marR="0" algn="ctr">
                        <a:spcBef>
                          <a:spcPts val="0"/>
                        </a:spcBef>
                        <a:spcAft>
                          <a:spcPts val="0"/>
                        </a:spcAft>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75000"/>
                            </a:schemeClr>
                          </a:solidFill>
                        </a:rPr>
                        <a:t>X</a:t>
                      </a: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tc>
                  <a:txBody>
                    <a:bodyPr/>
                    <a:lstStyle/>
                    <a:p>
                      <a:pPr marL="0" marR="0" algn="ctr">
                        <a:spcBef>
                          <a:spcPts val="0"/>
                        </a:spcBef>
                        <a:spcAft>
                          <a:spcPts val="0"/>
                        </a:spcAft>
                      </a:pP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20000"/>
                      </a:schemeClr>
                    </a:solidFill>
                  </a:tcPr>
                </a:tc>
                <a:extLst>
                  <a:ext uri="{0D108BD9-81ED-4DB2-BD59-A6C34878D82A}">
                    <a16:rowId xmlns:a16="http://schemas.microsoft.com/office/drawing/2014/main" val="10017"/>
                  </a:ext>
                </a:extLst>
              </a:tr>
              <a:tr h="2229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75000"/>
                            </a:schemeClr>
                          </a:solidFill>
                          <a:latin typeface="+mn-lt"/>
                          <a:ea typeface="+mn-ea"/>
                          <a:cs typeface="+mn-cs"/>
                        </a:rPr>
                        <a:t>Medium Inhomogeneity</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endParaRPr lang="en-US" sz="1400" b="1" kern="1200" dirty="0">
                        <a:solidFill>
                          <a:schemeClr val="accent6">
                            <a:lumMod val="75000"/>
                          </a:schemeClr>
                        </a:solidFill>
                        <a:latin typeface="+mn-lt"/>
                        <a:ea typeface="+mn-ea"/>
                        <a:cs typeface="+mn-cs"/>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400" b="1" kern="1200" dirty="0">
                          <a:solidFill>
                            <a:schemeClr val="accent6">
                              <a:lumMod val="75000"/>
                            </a:schemeClr>
                          </a:solidFill>
                          <a:latin typeface="+mn-lt"/>
                          <a:ea typeface="+mn-ea"/>
                          <a:cs typeface="+mn-cs"/>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229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75000"/>
                            </a:schemeClr>
                          </a:solidFill>
                          <a:latin typeface="+mn-lt"/>
                          <a:ea typeface="+mn-ea"/>
                          <a:cs typeface="+mn-cs"/>
                        </a:rPr>
                        <a:t>Medium Residual</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algn="ctr"/>
                      <a:endParaRPr lang="en-US" sz="1400" b="1" dirty="0">
                        <a:solidFill>
                          <a:schemeClr val="accent6">
                            <a:lumMod val="75000"/>
                          </a:schemeClr>
                        </a:solidFill>
                        <a:latin typeface="+mn-lt"/>
                        <a:ea typeface="Times New Roman"/>
                        <a:cs typeface="Times New Roman"/>
                      </a:endParaRP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tc>
                  <a:txBody>
                    <a:bodyPr/>
                    <a:lstStyle/>
                    <a:p>
                      <a:pPr marL="0" marR="0" algn="ctr">
                        <a:spcBef>
                          <a:spcPts val="0"/>
                        </a:spcBef>
                        <a:spcAft>
                          <a:spcPts val="0"/>
                        </a:spcAft>
                      </a:pPr>
                      <a:r>
                        <a:rPr lang="en-US" sz="1400" b="1" dirty="0">
                          <a:solidFill>
                            <a:schemeClr val="accent6">
                              <a:lumMod val="75000"/>
                            </a:schemeClr>
                          </a:solidFill>
                          <a:latin typeface="+mn-lt"/>
                          <a:ea typeface="Times New Roman"/>
                          <a:cs typeface="Times New Roman"/>
                        </a:rPr>
                        <a:t>X</a:t>
                      </a:r>
                    </a:p>
                  </a:txBody>
                  <a:tcPr marL="56922" marR="569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63C1">
                        <a:alpha val="20000"/>
                      </a:srgbClr>
                    </a:solidFill>
                  </a:tcPr>
                </a:tc>
                <a:extLst>
                  <a:ext uri="{0D108BD9-81ED-4DB2-BD59-A6C34878D82A}">
                    <a16:rowId xmlns:a16="http://schemas.microsoft.com/office/drawing/2014/main" val="10019"/>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0" cap="none" spc="0" normalizeH="0" baseline="0" noProof="0" dirty="0">
              <a:ln>
                <a:noFill/>
              </a:ln>
              <a:solidFill>
                <a:prstClr val="white"/>
              </a:solidFill>
              <a:effectLst/>
              <a:uLnTx/>
              <a:uFillTx/>
              <a:latin typeface="Calibri"/>
              <a:cs typeface="Arial"/>
              <a:sym typeface="Arial"/>
            </a:endParaRPr>
          </a:p>
        </p:txBody>
      </p:sp>
    </p:spTree>
    <p:extLst>
      <p:ext uri="{BB962C8B-B14F-4D97-AF65-F5344CB8AC3E}">
        <p14:creationId xmlns:p14="http://schemas.microsoft.com/office/powerpoint/2010/main" val="2575659179"/>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89345</TotalTime>
  <Words>6215</Words>
  <Application>Microsoft Office PowerPoint</Application>
  <PresentationFormat>On-screen Show (4:3)</PresentationFormat>
  <Paragraphs>1171</Paragraphs>
  <Slides>96</Slides>
  <Notes>65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96</vt:i4>
      </vt:variant>
    </vt:vector>
  </HeadingPairs>
  <TitlesOfParts>
    <vt:vector size="109" baseType="lpstr">
      <vt:lpstr>Arial</vt:lpstr>
      <vt:lpstr>Arial Black</vt:lpstr>
      <vt:lpstr>Calibri</vt:lpstr>
      <vt:lpstr>Courier New</vt:lpstr>
      <vt:lpstr>Symbol</vt:lpstr>
      <vt:lpstr>Times</vt:lpstr>
      <vt:lpstr>Times New Roman</vt:lpstr>
      <vt:lpstr>Wingdings</vt:lpstr>
      <vt:lpstr>Custom Design</vt:lpstr>
      <vt:lpstr>1_Custom Design</vt:lpstr>
      <vt:lpstr>2_Custom Design</vt:lpstr>
      <vt:lpstr>3_Custom Design</vt:lpstr>
      <vt:lpstr>9_Custom Design</vt:lpstr>
      <vt:lpstr>PowerPoint Presentation</vt:lpstr>
      <vt:lpstr>Outline</vt:lpstr>
      <vt:lpstr>Product Overview</vt:lpstr>
      <vt:lpstr>Product Overview</vt:lpstr>
      <vt:lpstr>GOES-R AOD Product  Precedence Chain</vt:lpstr>
      <vt:lpstr>Pre-Provisional Time-Line</vt:lpstr>
      <vt:lpstr>ADRs IN PROGRESS PRIOR TO GOES-17 AOD PROVISIONAL REVIEW</vt:lpstr>
      <vt:lpstr>ADRs Installed or in Progress </vt:lpstr>
      <vt:lpstr>Product quality evaluation</vt:lpstr>
      <vt:lpstr>Provisional PLPTs</vt:lpstr>
      <vt:lpstr>Application of PLPT Qualitative &amp; Quantitative Analysis Tests to each Domain</vt:lpstr>
      <vt:lpstr>GOES-17 Data Used in this Review</vt:lpstr>
      <vt:lpstr>Examples of Visual Inspection</vt:lpstr>
      <vt:lpstr>PowerPoint Presentation</vt:lpstr>
      <vt:lpstr>PowerPoint Presentation</vt:lpstr>
      <vt:lpstr>PowerPoint Presentation</vt:lpstr>
      <vt:lpstr>GOES-17 AOD Image – CONUS</vt:lpstr>
      <vt:lpstr>GOES-17 AOD Image – CONUS</vt:lpstr>
      <vt:lpstr>AOD M4 vs. M6 Difference in Spatial Coverage</vt:lpstr>
      <vt:lpstr>VISUAL Comparison with VIIRS  AOD</vt:lpstr>
      <vt:lpstr>Matching GOES-17 AOD with VIIRS AOD</vt:lpstr>
      <vt:lpstr>S-NPP vs. GOES-17 Low+Medium+High QC AOD</vt:lpstr>
      <vt:lpstr>S-NPP vs. GOES-17   Medium+High QC AOD </vt:lpstr>
      <vt:lpstr>S-NPP vs. GOES-17 High QC AOD</vt:lpstr>
      <vt:lpstr>NOAA-20 vs. GOES-17 Low+Medium+High QC AOD</vt:lpstr>
      <vt:lpstr>NOAA-20 vs. GOES-17 Medium+High QC AOD</vt:lpstr>
      <vt:lpstr>NOAA-20 vs. GOES-17 High QC AOD</vt:lpstr>
      <vt:lpstr>Quantitative Comparisons</vt:lpstr>
      <vt:lpstr>Reference Data</vt:lpstr>
      <vt:lpstr>Definitions of Metrics for Quantitative Comparisons</vt:lpstr>
      <vt:lpstr>Comparison with AERONET  ground measurements GS AOD product over FULL DISK</vt:lpstr>
      <vt:lpstr>High QC GOES-17 AOD</vt:lpstr>
      <vt:lpstr>G17 AOD Statistics - FD</vt:lpstr>
      <vt:lpstr>G16 AOD Statistics – FD for Comparison with G17 Stats</vt:lpstr>
      <vt:lpstr>Graphical Summary of  G17 and G16 A and P</vt:lpstr>
      <vt:lpstr>Time Series of G17 AOD</vt:lpstr>
      <vt:lpstr>Diurnal Cycle - FD</vt:lpstr>
      <vt:lpstr>PowerPoint Presentation</vt:lpstr>
      <vt:lpstr>PowerPoint Presentation</vt:lpstr>
      <vt:lpstr>Comparison with AERONET  ground measurements GS AOD product over CONUS</vt:lpstr>
      <vt:lpstr>High QC - CONUS</vt:lpstr>
      <vt:lpstr>G17 AOD Statistics - CONUS</vt:lpstr>
      <vt:lpstr>Time Series of G17 AOD - CONUS</vt:lpstr>
      <vt:lpstr>Diurnal Cycle - CONUS</vt:lpstr>
      <vt:lpstr>PowerPoint Presentation</vt:lpstr>
      <vt:lpstr>PowerPoint Presentation</vt:lpstr>
      <vt:lpstr>Summary of GOES 17 vs. AERONET AOD Comparison</vt:lpstr>
      <vt:lpstr>Comparison with VIIRS/MODIS/G16 at AERONET Stations FULL DISK</vt:lpstr>
      <vt:lpstr>Comparison with VIIRS / MODIS AOD over AERONET sites</vt:lpstr>
      <vt:lpstr>ABI bias vs. VIIRS bias</vt:lpstr>
      <vt:lpstr>ABI bias vs. MODIS bias</vt:lpstr>
      <vt:lpstr>Time Series of Daily ABI and VIIRS Biases Relative to AERONET</vt:lpstr>
      <vt:lpstr>Time Series of Daily ABI and MODIS Biases Relative to AERONET</vt:lpstr>
      <vt:lpstr>GOES-17 vs. GOES-16 bias</vt:lpstr>
      <vt:lpstr>Time Series of Daily GOES-17 and GOES-16 Biases Relative to AERONET</vt:lpstr>
      <vt:lpstr>Comparison with VIIRS/MODIS/GOES-16 at AERONET Stations CONUS</vt:lpstr>
      <vt:lpstr>ABI bias vs. VIIRS bias - CONUS</vt:lpstr>
      <vt:lpstr>ABI bias vs. MODIS bias - CONUS</vt:lpstr>
      <vt:lpstr>Time Series of Daily ABI and VIIRS Biases Relative to AERONET CONUS</vt:lpstr>
      <vt:lpstr>Time Series of Daily ABI and MODIS Biases Relative to AERONET CONUS</vt:lpstr>
      <vt:lpstr>GOES-17 vs. GOES16 bias - CONUS</vt:lpstr>
      <vt:lpstr>Time Series of Daily GOES-17 and GOES-16 Biases Relative to AERONET - CONUS</vt:lpstr>
      <vt:lpstr>Summary of Comparison with MODIS, VIIRS, and GOES-16</vt:lpstr>
      <vt:lpstr>Provisional Maturity Assessment</vt:lpstr>
      <vt:lpstr>Provisional Validation</vt:lpstr>
      <vt:lpstr>Provisional Validation</vt:lpstr>
      <vt:lpstr>Plans for Assessment of warm period </vt:lpstr>
      <vt:lpstr>Impact of GOES-17 LHP anomaly on AOD Products</vt:lpstr>
      <vt:lpstr>Plan for Assessing Warm Period and Mitigation</vt:lpstr>
      <vt:lpstr>Path to full Validation Maturity</vt:lpstr>
      <vt:lpstr>Issues and Status ADRs Potentially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SUPPLEMENT</vt:lpstr>
      <vt:lpstr>Upstream Algorithm Issue Impact of LWIR FPM Anomaly</vt:lpstr>
      <vt:lpstr>Evaluation Strategy</vt:lpstr>
      <vt:lpstr>Overlap Area</vt:lpstr>
      <vt:lpstr>Selected Overlap Area</vt:lpstr>
      <vt:lpstr>Number of Retrievals vs. Time of Day</vt:lpstr>
      <vt:lpstr>AOD vs Time of Day</vt:lpstr>
      <vt:lpstr>Impact of LWIR FPM Anomaly Summary</vt:lpstr>
      <vt:lpstr>Upstream Algorithm Issue Impact of ABI Band 2 gain change</vt:lpstr>
      <vt:lpstr>Evaluation Strategy</vt:lpstr>
      <vt:lpstr>DE-OE FD Differences at 23:30 UTC (worst case)</vt:lpstr>
      <vt:lpstr>DE vs. OE High-Quality FD AOD (Animation)</vt:lpstr>
      <vt:lpstr>Comparison of High-Quality AOD with AERONET over Land</vt:lpstr>
      <vt:lpstr>Accuracy &amp; Precision of OE and DE AOD Data</vt:lpstr>
      <vt:lpstr>Diurnal Cycle</vt:lpstr>
      <vt:lpstr>Impact of G17 ABI Band 2 Bias Summary</vt:lpstr>
      <vt:lpstr>Brief overview of the AOD algorithm</vt:lpstr>
      <vt:lpstr>Algorithm Overview</vt:lpstr>
      <vt:lpstr>Internal Tests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Istvan Laszlo</cp:lastModifiedBy>
  <cp:revision>1825</cp:revision>
  <dcterms:modified xsi:type="dcterms:W3CDTF">2019-06-28T00:16:29Z</dcterms:modified>
</cp:coreProperties>
</file>